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396" r:id="rId3"/>
    <p:sldId id="395" r:id="rId4"/>
    <p:sldId id="303" r:id="rId5"/>
    <p:sldId id="305" r:id="rId6"/>
    <p:sldId id="308" r:id="rId7"/>
    <p:sldId id="355" r:id="rId8"/>
    <p:sldId id="391" r:id="rId9"/>
    <p:sldId id="351" r:id="rId10"/>
    <p:sldId id="376" r:id="rId11"/>
    <p:sldId id="380" r:id="rId12"/>
    <p:sldId id="384" r:id="rId13"/>
    <p:sldId id="383" r:id="rId14"/>
    <p:sldId id="385" r:id="rId15"/>
    <p:sldId id="386" r:id="rId16"/>
    <p:sldId id="387" r:id="rId17"/>
    <p:sldId id="388" r:id="rId18"/>
    <p:sldId id="389" r:id="rId19"/>
    <p:sldId id="390" r:id="rId20"/>
    <p:sldId id="375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C845790-1CEA-C846-8F0E-3E37373BB877}">
          <p14:sldIdLst>
            <p14:sldId id="256"/>
            <p14:sldId id="396"/>
            <p14:sldId id="395"/>
            <p14:sldId id="303"/>
          </p14:sldIdLst>
        </p14:section>
        <p14:section name="Overview" id="{D8EC9DD4-5528-AC45-A6AA-AFC9D3AFA199}">
          <p14:sldIdLst>
            <p14:sldId id="305"/>
            <p14:sldId id="308"/>
          </p14:sldIdLst>
        </p14:section>
        <p14:section name="ONEDrive" id="{CE3CEEBF-4FCF-6F45-A321-20B3822F94EC}">
          <p14:sldIdLst>
            <p14:sldId id="355"/>
            <p14:sldId id="391"/>
            <p14:sldId id="351"/>
            <p14:sldId id="376"/>
            <p14:sldId id="380"/>
            <p14:sldId id="384"/>
            <p14:sldId id="383"/>
            <p14:sldId id="385"/>
            <p14:sldId id="386"/>
            <p14:sldId id="387"/>
            <p14:sldId id="388"/>
            <p14:sldId id="389"/>
            <p14:sldId id="390"/>
            <p14:sldId id="37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818F"/>
    <a:srgbClr val="2A5D6D"/>
    <a:srgbClr val="398599"/>
    <a:srgbClr val="3C7293"/>
    <a:srgbClr val="7FA6A4"/>
    <a:srgbClr val="186072"/>
    <a:srgbClr val="1A435D"/>
    <a:srgbClr val="DCEBEE"/>
    <a:srgbClr val="C9E3E6"/>
    <a:srgbClr val="DCE6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29" autoAdjust="0"/>
    <p:restoredTop sz="79394" autoAdjust="0"/>
  </p:normalViewPr>
  <p:slideViewPr>
    <p:cSldViewPr snapToGrid="0" snapToObjects="1">
      <p:cViewPr varScale="1">
        <p:scale>
          <a:sx n="77" d="100"/>
          <a:sy n="77" d="100"/>
        </p:scale>
        <p:origin x="-760" y="-104"/>
      </p:cViewPr>
      <p:guideLst>
        <p:guide orient="horz" pos="4319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80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053B36-E459-4699-9118-038C8F52F23D}" type="doc">
      <dgm:prSet loTypeId="urn:microsoft.com/office/officeart/2005/8/layout/cycle5" loCatId="cycle" qsTypeId="urn:microsoft.com/office/officeart/2005/8/quickstyle/simple3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97D4A84A-FD53-4C89-8766-B5C0A5025285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  <a:latin typeface="Calibri"/>
              <a:cs typeface="Calibri"/>
            </a:rPr>
            <a:t>Assure</a:t>
          </a:r>
        </a:p>
      </dgm:t>
    </dgm:pt>
    <dgm:pt modelId="{83CF93A1-5BFE-4327-89FC-F3B074DB56BE}" type="parTrans" cxnId="{37BF8AAE-F2D1-47FD-80C7-85A2611AA334}">
      <dgm:prSet/>
      <dgm:spPr/>
      <dgm:t>
        <a:bodyPr/>
        <a:lstStyle/>
        <a:p>
          <a:endParaRPr lang="en-US" sz="1400" b="0">
            <a:latin typeface="Calibri"/>
            <a:cs typeface="Calibri"/>
          </a:endParaRPr>
        </a:p>
      </dgm:t>
    </dgm:pt>
    <dgm:pt modelId="{5FD615BE-97D0-4C69-8037-060D7CF45582}" type="sibTrans" cxnId="{37BF8AAE-F2D1-47FD-80C7-85A2611AA334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>
            <a:latin typeface="Calibri"/>
            <a:cs typeface="Calibri"/>
          </a:endParaRPr>
        </a:p>
      </dgm:t>
    </dgm:pt>
    <dgm:pt modelId="{D826B2FE-5AC9-47EE-AEB3-142395FBDE71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  <a:latin typeface="Calibri"/>
              <a:cs typeface="Calibri"/>
            </a:rPr>
            <a:t>Plan</a:t>
          </a:r>
        </a:p>
      </dgm:t>
    </dgm:pt>
    <dgm:pt modelId="{CB1A36D4-FDE9-48F2-98C9-29576A48DEAF}" type="parTrans" cxnId="{BCD343DC-1B85-4FCF-817B-24887D1B3E23}">
      <dgm:prSet/>
      <dgm:spPr/>
      <dgm:t>
        <a:bodyPr/>
        <a:lstStyle/>
        <a:p>
          <a:endParaRPr lang="en-US" sz="1400" b="0">
            <a:latin typeface="Calibri"/>
            <a:cs typeface="Calibri"/>
          </a:endParaRPr>
        </a:p>
      </dgm:t>
    </dgm:pt>
    <dgm:pt modelId="{E81A7496-7C34-4DBF-9C3D-D0A2A73191C8}" type="sibTrans" cxnId="{BCD343DC-1B85-4FCF-817B-24887D1B3E23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>
            <a:latin typeface="Calibri"/>
            <a:cs typeface="Calibri"/>
          </a:endParaRPr>
        </a:p>
      </dgm:t>
    </dgm:pt>
    <dgm:pt modelId="{661A4A79-0AAA-4C36-BEAB-A61C849008FA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  <a:latin typeface="Calibri"/>
              <a:cs typeface="Calibri"/>
            </a:rPr>
            <a:t>Discover</a:t>
          </a:r>
        </a:p>
      </dgm:t>
    </dgm:pt>
    <dgm:pt modelId="{1B4B79AA-B091-4787-A5DB-5E75A9449EAF}" type="parTrans" cxnId="{6C6D0C39-16F5-4C23-93FF-663C03421B62}">
      <dgm:prSet/>
      <dgm:spPr/>
      <dgm:t>
        <a:bodyPr/>
        <a:lstStyle/>
        <a:p>
          <a:endParaRPr lang="en-US" sz="1400" b="0">
            <a:latin typeface="Calibri"/>
            <a:cs typeface="Calibri"/>
          </a:endParaRPr>
        </a:p>
      </dgm:t>
    </dgm:pt>
    <dgm:pt modelId="{F97789DC-0FAD-4C2E-AB9D-457E85023924}" type="sibTrans" cxnId="{6C6D0C39-16F5-4C23-93FF-663C03421B62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>
            <a:latin typeface="Calibri"/>
            <a:cs typeface="Calibri"/>
          </a:endParaRPr>
        </a:p>
      </dgm:t>
    </dgm:pt>
    <dgm:pt modelId="{A8FAAA24-3DB7-4AFE-8D6E-1FF127F6A8FE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  <a:latin typeface="Calibri"/>
              <a:cs typeface="Calibri"/>
            </a:rPr>
            <a:t>Integrate</a:t>
          </a:r>
        </a:p>
      </dgm:t>
    </dgm:pt>
    <dgm:pt modelId="{83664775-34AE-41A2-A40A-AEE1DCB28F5A}" type="parTrans" cxnId="{0FEACBE7-9877-46A8-9701-E31093846DBA}">
      <dgm:prSet/>
      <dgm:spPr/>
      <dgm:t>
        <a:bodyPr/>
        <a:lstStyle/>
        <a:p>
          <a:endParaRPr lang="en-US" sz="1400" b="0">
            <a:latin typeface="Calibri"/>
            <a:cs typeface="Calibri"/>
          </a:endParaRPr>
        </a:p>
      </dgm:t>
    </dgm:pt>
    <dgm:pt modelId="{8ED530B9-2AE0-4731-B182-B27C1D10B60C}" type="sibTrans" cxnId="{0FEACBE7-9877-46A8-9701-E31093846DBA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>
            <a:latin typeface="Calibri"/>
            <a:cs typeface="Calibri"/>
          </a:endParaRPr>
        </a:p>
      </dgm:t>
    </dgm:pt>
    <dgm:pt modelId="{78A95A28-5B18-4CAB-A8F7-FCAAA6066699}">
      <dgm:prSet custT="1"/>
      <dgm:spPr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160000" scaled="0"/>
          <a:tileRect/>
        </a:gradFill>
        <a:ln>
          <a:solidFill>
            <a:srgbClr val="457184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  <a:latin typeface="Calibri"/>
              <a:cs typeface="Calibri"/>
            </a:rPr>
            <a:t>Analyze</a:t>
          </a:r>
        </a:p>
      </dgm:t>
    </dgm:pt>
    <dgm:pt modelId="{6BE8ECF0-24C5-40B1-9F35-926034AD3A7E}" type="parTrans" cxnId="{DDE8938D-9B46-4EEC-9D74-69D38C6AE27D}">
      <dgm:prSet/>
      <dgm:spPr/>
      <dgm:t>
        <a:bodyPr/>
        <a:lstStyle/>
        <a:p>
          <a:endParaRPr lang="en-US" sz="1400" b="0">
            <a:latin typeface="Calibri"/>
            <a:cs typeface="Calibri"/>
          </a:endParaRPr>
        </a:p>
      </dgm:t>
    </dgm:pt>
    <dgm:pt modelId="{DA16D8F2-7AA0-43B2-99A1-9E110743886E}" type="sibTrans" cxnId="{DDE8938D-9B46-4EEC-9D74-69D38C6AE27D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>
            <a:latin typeface="Calibri"/>
            <a:cs typeface="Calibri"/>
          </a:endParaRPr>
        </a:p>
      </dgm:t>
    </dgm:pt>
    <dgm:pt modelId="{4AD66445-1D35-5E4B-97CB-F1868A81F976}">
      <dgm:prSet phldrT="[Text]"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  <a:latin typeface="Calibri"/>
              <a:cs typeface="Calibri"/>
            </a:rPr>
            <a:t>Collect</a:t>
          </a:r>
          <a:endParaRPr lang="en-US" sz="2000" dirty="0">
            <a:solidFill>
              <a:srgbClr val="186072"/>
            </a:solidFill>
            <a:latin typeface="Calibri"/>
            <a:cs typeface="Calibri"/>
          </a:endParaRPr>
        </a:p>
      </dgm:t>
    </dgm:pt>
    <dgm:pt modelId="{D6E6296C-8865-CD45-8B84-2CE77AEEFEAD}" type="parTrans" cxnId="{6FA06DDC-0F38-DE42-863F-EB8F7A4572BE}">
      <dgm:prSet/>
      <dgm:spPr/>
      <dgm:t>
        <a:bodyPr/>
        <a:lstStyle/>
        <a:p>
          <a:endParaRPr lang="en-US" sz="1400" b="0">
            <a:latin typeface="Calibri"/>
            <a:cs typeface="Calibri"/>
          </a:endParaRPr>
        </a:p>
      </dgm:t>
    </dgm:pt>
    <dgm:pt modelId="{03570386-4604-4B40-84F0-E9CB1E7DA604}" type="sibTrans" cxnId="{6FA06DDC-0F38-DE42-863F-EB8F7A4572BE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 dirty="0">
            <a:latin typeface="Calibri"/>
            <a:cs typeface="Calibri"/>
          </a:endParaRPr>
        </a:p>
      </dgm:t>
    </dgm:pt>
    <dgm:pt modelId="{CA9A9111-DB94-5549-9608-EEE6A3A2D980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  <a:latin typeface="Calibri"/>
              <a:cs typeface="Calibri"/>
            </a:rPr>
            <a:t>Describe</a:t>
          </a:r>
          <a:endParaRPr lang="en-US" sz="2000" b="1" dirty="0">
            <a:solidFill>
              <a:srgbClr val="186072"/>
            </a:solidFill>
            <a:latin typeface="Calibri"/>
            <a:cs typeface="Calibri"/>
          </a:endParaRPr>
        </a:p>
      </dgm:t>
    </dgm:pt>
    <dgm:pt modelId="{C02256F6-1491-DF41-85E7-7AB4145834E4}" type="parTrans" cxnId="{669CCB14-E5B8-CC48-BF1D-459F50D6BB21}">
      <dgm:prSet/>
      <dgm:spPr/>
      <dgm:t>
        <a:bodyPr/>
        <a:lstStyle/>
        <a:p>
          <a:endParaRPr lang="en-US" sz="1400" b="0">
            <a:latin typeface="Calibri"/>
            <a:cs typeface="Calibri"/>
          </a:endParaRPr>
        </a:p>
      </dgm:t>
    </dgm:pt>
    <dgm:pt modelId="{99C07F7C-24F7-F44B-8AEB-A4EC5174B3B9}" type="sibTrans" cxnId="{669CCB14-E5B8-CC48-BF1D-459F50D6BB21}">
      <dgm:prSet/>
      <dgm:spPr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</dgm:spPr>
      <dgm:t>
        <a:bodyPr/>
        <a:lstStyle/>
        <a:p>
          <a:endParaRPr lang="en-US" sz="1400" b="0">
            <a:latin typeface="Calibri"/>
            <a:cs typeface="Calibri"/>
          </a:endParaRPr>
        </a:p>
      </dgm:t>
    </dgm:pt>
    <dgm:pt modelId="{4E9C4D69-ADFB-FA46-BE5A-A338E69769FC}">
      <dgm:prSet custT="1"/>
      <dgm:spPr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</dgm:spPr>
      <dgm:t>
        <a:bodyPr/>
        <a:lstStyle/>
        <a:p>
          <a:r>
            <a:rPr lang="en-US" sz="2000" dirty="0" smtClean="0">
              <a:solidFill>
                <a:srgbClr val="186072"/>
              </a:solidFill>
              <a:latin typeface="Calibri"/>
              <a:cs typeface="Calibri"/>
            </a:rPr>
            <a:t>Preserve</a:t>
          </a:r>
          <a:endParaRPr lang="en-US" sz="2000" dirty="0">
            <a:solidFill>
              <a:srgbClr val="186072"/>
            </a:solidFill>
            <a:latin typeface="Calibri"/>
            <a:cs typeface="Calibri"/>
          </a:endParaRPr>
        </a:p>
      </dgm:t>
    </dgm:pt>
    <dgm:pt modelId="{4BF50C62-AD1D-DE4C-A4C3-1381E584AB9B}" type="parTrans" cxnId="{FB0A48C9-CACD-D64A-84A1-E2E068B30F09}">
      <dgm:prSet/>
      <dgm:spPr/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1C10E232-1094-2848-B981-7AF384410EC9}" type="sibTrans" cxnId="{FB0A48C9-CACD-D64A-84A1-E2E068B30F09}">
      <dgm:prSet/>
      <dgm:spPr>
        <a:ln w="28575">
          <a:solidFill>
            <a:srgbClr val="186072"/>
          </a:solidFill>
        </a:ln>
      </dgm:spPr>
      <dgm:t>
        <a:bodyPr/>
        <a:lstStyle/>
        <a:p>
          <a:endParaRPr lang="en-US">
            <a:latin typeface="Calibri"/>
            <a:cs typeface="Calibri"/>
          </a:endParaRPr>
        </a:p>
      </dgm:t>
    </dgm:pt>
    <dgm:pt modelId="{6A20FEC1-C6EF-4469-886F-1FB4E4E06963}" type="pres">
      <dgm:prSet presAssocID="{65053B36-E459-4699-9118-038C8F52F23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E7C3E94-8CB6-456F-B0D4-B3FA407A51A6}" type="pres">
      <dgm:prSet presAssocID="{D826B2FE-5AC9-47EE-AEB3-142395FBDE71}" presName="node" presStyleLbl="node1" presStyleIdx="0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38B6B8-75DF-4528-9C2A-BB7A7D07CE89}" type="pres">
      <dgm:prSet presAssocID="{D826B2FE-5AC9-47EE-AEB3-142395FBDE71}" presName="spNode" presStyleCnt="0"/>
      <dgm:spPr/>
      <dgm:t>
        <a:bodyPr/>
        <a:lstStyle/>
        <a:p>
          <a:endParaRPr lang="en-US"/>
        </a:p>
      </dgm:t>
    </dgm:pt>
    <dgm:pt modelId="{0FD4A519-10D4-4EE7-AC3E-EBD7D85740E2}" type="pres">
      <dgm:prSet presAssocID="{E81A7496-7C34-4DBF-9C3D-D0A2A73191C8}" presName="sibTrans" presStyleLbl="sibTrans1D1" presStyleIdx="0" presStyleCnt="8"/>
      <dgm:spPr/>
      <dgm:t>
        <a:bodyPr/>
        <a:lstStyle/>
        <a:p>
          <a:endParaRPr lang="en-US"/>
        </a:p>
      </dgm:t>
    </dgm:pt>
    <dgm:pt modelId="{F21E2F18-F043-2846-95DB-CBAA147D529B}" type="pres">
      <dgm:prSet presAssocID="{4AD66445-1D35-5E4B-97CB-F1868A81F976}" presName="node" presStyleLbl="node1" presStyleIdx="1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AA6B48-225A-4840-B4FD-B5777A24A577}" type="pres">
      <dgm:prSet presAssocID="{4AD66445-1D35-5E4B-97CB-F1868A81F976}" presName="spNode" presStyleCnt="0"/>
      <dgm:spPr/>
      <dgm:t>
        <a:bodyPr/>
        <a:lstStyle/>
        <a:p>
          <a:endParaRPr lang="en-US"/>
        </a:p>
      </dgm:t>
    </dgm:pt>
    <dgm:pt modelId="{8864FD29-B527-0A45-AF38-136A7CA3EA73}" type="pres">
      <dgm:prSet presAssocID="{03570386-4604-4B40-84F0-E9CB1E7DA604}" presName="sibTrans" presStyleLbl="sibTrans1D1" presStyleIdx="1" presStyleCnt="8"/>
      <dgm:spPr/>
      <dgm:t>
        <a:bodyPr/>
        <a:lstStyle/>
        <a:p>
          <a:endParaRPr lang="en-US"/>
        </a:p>
      </dgm:t>
    </dgm:pt>
    <dgm:pt modelId="{F0A86B52-E2FF-4D63-93A1-E61D8377C34A}" type="pres">
      <dgm:prSet presAssocID="{97D4A84A-FD53-4C89-8766-B5C0A5025285}" presName="node" presStyleLbl="node1" presStyleIdx="2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CC661F-5906-4C2E-95FD-42BD7C141BE9}" type="pres">
      <dgm:prSet presAssocID="{97D4A84A-FD53-4C89-8766-B5C0A5025285}" presName="spNode" presStyleCnt="0"/>
      <dgm:spPr/>
      <dgm:t>
        <a:bodyPr/>
        <a:lstStyle/>
        <a:p>
          <a:endParaRPr lang="en-US"/>
        </a:p>
      </dgm:t>
    </dgm:pt>
    <dgm:pt modelId="{A9CD118D-5A7B-4B7B-BEB0-016F1E217120}" type="pres">
      <dgm:prSet presAssocID="{5FD615BE-97D0-4C69-8037-060D7CF45582}" presName="sibTrans" presStyleLbl="sibTrans1D1" presStyleIdx="2" presStyleCnt="8"/>
      <dgm:spPr/>
      <dgm:t>
        <a:bodyPr/>
        <a:lstStyle/>
        <a:p>
          <a:endParaRPr lang="en-US"/>
        </a:p>
      </dgm:t>
    </dgm:pt>
    <dgm:pt modelId="{4BA36C64-20B8-A14E-8759-154A58F6D6C3}" type="pres">
      <dgm:prSet presAssocID="{CA9A9111-DB94-5549-9608-EEE6A3A2D980}" presName="node" presStyleLbl="node1" presStyleIdx="3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64C368-C8AD-DC46-9E87-FF501AEF864A}" type="pres">
      <dgm:prSet presAssocID="{CA9A9111-DB94-5549-9608-EEE6A3A2D980}" presName="spNode" presStyleCnt="0"/>
      <dgm:spPr/>
      <dgm:t>
        <a:bodyPr/>
        <a:lstStyle/>
        <a:p>
          <a:endParaRPr lang="en-US"/>
        </a:p>
      </dgm:t>
    </dgm:pt>
    <dgm:pt modelId="{6A2CC0A6-BC38-5041-A60B-0DABCA6762C7}" type="pres">
      <dgm:prSet presAssocID="{99C07F7C-24F7-F44B-8AEB-A4EC5174B3B9}" presName="sibTrans" presStyleLbl="sibTrans1D1" presStyleIdx="3" presStyleCnt="8"/>
      <dgm:spPr/>
      <dgm:t>
        <a:bodyPr/>
        <a:lstStyle/>
        <a:p>
          <a:endParaRPr lang="en-US"/>
        </a:p>
      </dgm:t>
    </dgm:pt>
    <dgm:pt modelId="{A691E03B-C59E-9A41-9D57-2D4EBEE14039}" type="pres">
      <dgm:prSet presAssocID="{4E9C4D69-ADFB-FA46-BE5A-A338E69769FC}" presName="node" presStyleLbl="node1" presStyleIdx="4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DF1ABC-1CC7-714C-A055-1C41C2DE0346}" type="pres">
      <dgm:prSet presAssocID="{4E9C4D69-ADFB-FA46-BE5A-A338E69769FC}" presName="spNode" presStyleCnt="0"/>
      <dgm:spPr/>
    </dgm:pt>
    <dgm:pt modelId="{FDC707AD-A140-C945-86F6-51E693510697}" type="pres">
      <dgm:prSet presAssocID="{1C10E232-1094-2848-B981-7AF384410EC9}" presName="sibTrans" presStyleLbl="sibTrans1D1" presStyleIdx="4" presStyleCnt="8"/>
      <dgm:spPr/>
      <dgm:t>
        <a:bodyPr/>
        <a:lstStyle/>
        <a:p>
          <a:endParaRPr lang="en-US"/>
        </a:p>
      </dgm:t>
    </dgm:pt>
    <dgm:pt modelId="{25E735C8-6CA7-48F9-B4AF-4D9B92978769}" type="pres">
      <dgm:prSet presAssocID="{661A4A79-0AAA-4C36-BEAB-A61C849008FA}" presName="node" presStyleLbl="node1" presStyleIdx="5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522338-C25D-4866-ABF3-7A3BB86AF8C6}" type="pres">
      <dgm:prSet presAssocID="{661A4A79-0AAA-4C36-BEAB-A61C849008FA}" presName="spNode" presStyleCnt="0"/>
      <dgm:spPr/>
      <dgm:t>
        <a:bodyPr/>
        <a:lstStyle/>
        <a:p>
          <a:endParaRPr lang="en-US"/>
        </a:p>
      </dgm:t>
    </dgm:pt>
    <dgm:pt modelId="{7DFDE678-6B1C-4BBC-A38E-46FB50420688}" type="pres">
      <dgm:prSet presAssocID="{F97789DC-0FAD-4C2E-AB9D-457E85023924}" presName="sibTrans" presStyleLbl="sibTrans1D1" presStyleIdx="5" presStyleCnt="8"/>
      <dgm:spPr/>
      <dgm:t>
        <a:bodyPr/>
        <a:lstStyle/>
        <a:p>
          <a:endParaRPr lang="en-US"/>
        </a:p>
      </dgm:t>
    </dgm:pt>
    <dgm:pt modelId="{E2536CDD-7DBF-4C6B-85BF-882FE6A71FDF}" type="pres">
      <dgm:prSet presAssocID="{A8FAAA24-3DB7-4AFE-8D6E-1FF127F6A8FE}" presName="node" presStyleLbl="node1" presStyleIdx="6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500B74-16A3-4CA0-A0E3-C2CBAAB4F994}" type="pres">
      <dgm:prSet presAssocID="{A8FAAA24-3DB7-4AFE-8D6E-1FF127F6A8FE}" presName="spNode" presStyleCnt="0"/>
      <dgm:spPr/>
      <dgm:t>
        <a:bodyPr/>
        <a:lstStyle/>
        <a:p>
          <a:endParaRPr lang="en-US"/>
        </a:p>
      </dgm:t>
    </dgm:pt>
    <dgm:pt modelId="{049616A8-A793-4C77-8E33-8F4622C118F7}" type="pres">
      <dgm:prSet presAssocID="{8ED530B9-2AE0-4731-B182-B27C1D10B60C}" presName="sibTrans" presStyleLbl="sibTrans1D1" presStyleIdx="6" presStyleCnt="8"/>
      <dgm:spPr/>
      <dgm:t>
        <a:bodyPr/>
        <a:lstStyle/>
        <a:p>
          <a:endParaRPr lang="en-US"/>
        </a:p>
      </dgm:t>
    </dgm:pt>
    <dgm:pt modelId="{3204064E-86B9-4A1D-AC40-6B3607D41628}" type="pres">
      <dgm:prSet presAssocID="{78A95A28-5B18-4CAB-A8F7-FCAAA6066699}" presName="node" presStyleLbl="node1" presStyleIdx="7" presStyleCnt="8" custScaleX="127875" custScaleY="7491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5E9CCE-C7D2-4139-86F0-64E7E1C35BC1}" type="pres">
      <dgm:prSet presAssocID="{78A95A28-5B18-4CAB-A8F7-FCAAA6066699}" presName="spNode" presStyleCnt="0"/>
      <dgm:spPr/>
      <dgm:t>
        <a:bodyPr/>
        <a:lstStyle/>
        <a:p>
          <a:endParaRPr lang="en-US"/>
        </a:p>
      </dgm:t>
    </dgm:pt>
    <dgm:pt modelId="{19FF4228-BCF6-4DBF-AEE0-CF82A986A726}" type="pres">
      <dgm:prSet presAssocID="{DA16D8F2-7AA0-43B2-99A1-9E110743886E}" presName="sibTrans" presStyleLbl="sibTrans1D1" presStyleIdx="7" presStyleCnt="8"/>
      <dgm:spPr/>
      <dgm:t>
        <a:bodyPr/>
        <a:lstStyle/>
        <a:p>
          <a:endParaRPr lang="en-US"/>
        </a:p>
      </dgm:t>
    </dgm:pt>
  </dgm:ptLst>
  <dgm:cxnLst>
    <dgm:cxn modelId="{37BF8AAE-F2D1-47FD-80C7-85A2611AA334}" srcId="{65053B36-E459-4699-9118-038C8F52F23D}" destId="{97D4A84A-FD53-4C89-8766-B5C0A5025285}" srcOrd="2" destOrd="0" parTransId="{83CF93A1-5BFE-4327-89FC-F3B074DB56BE}" sibTransId="{5FD615BE-97D0-4C69-8037-060D7CF45582}"/>
    <dgm:cxn modelId="{81EBD1E2-CD3E-8B4C-8FD4-83DC9E3FFDEF}" type="presOf" srcId="{99C07F7C-24F7-F44B-8AEB-A4EC5174B3B9}" destId="{6A2CC0A6-BC38-5041-A60B-0DABCA6762C7}" srcOrd="0" destOrd="0" presId="urn:microsoft.com/office/officeart/2005/8/layout/cycle5"/>
    <dgm:cxn modelId="{6F553888-15D0-A14A-B83B-4CD6735DB388}" type="presOf" srcId="{8ED530B9-2AE0-4731-B182-B27C1D10B60C}" destId="{049616A8-A793-4C77-8E33-8F4622C118F7}" srcOrd="0" destOrd="0" presId="urn:microsoft.com/office/officeart/2005/8/layout/cycle5"/>
    <dgm:cxn modelId="{669CCB14-E5B8-CC48-BF1D-459F50D6BB21}" srcId="{65053B36-E459-4699-9118-038C8F52F23D}" destId="{CA9A9111-DB94-5549-9608-EEE6A3A2D980}" srcOrd="3" destOrd="0" parTransId="{C02256F6-1491-DF41-85E7-7AB4145834E4}" sibTransId="{99C07F7C-24F7-F44B-8AEB-A4EC5174B3B9}"/>
    <dgm:cxn modelId="{BCD343DC-1B85-4FCF-817B-24887D1B3E23}" srcId="{65053B36-E459-4699-9118-038C8F52F23D}" destId="{D826B2FE-5AC9-47EE-AEB3-142395FBDE71}" srcOrd="0" destOrd="0" parTransId="{CB1A36D4-FDE9-48F2-98C9-29576A48DEAF}" sibTransId="{E81A7496-7C34-4DBF-9C3D-D0A2A73191C8}"/>
    <dgm:cxn modelId="{3F0D6D56-91E9-E248-A746-BF37A5872180}" type="presOf" srcId="{CA9A9111-DB94-5549-9608-EEE6A3A2D980}" destId="{4BA36C64-20B8-A14E-8759-154A58F6D6C3}" srcOrd="0" destOrd="0" presId="urn:microsoft.com/office/officeart/2005/8/layout/cycle5"/>
    <dgm:cxn modelId="{18A4D416-1673-FE47-B0AF-3F1C07C6F3D4}" type="presOf" srcId="{03570386-4604-4B40-84F0-E9CB1E7DA604}" destId="{8864FD29-B527-0A45-AF38-136A7CA3EA73}" srcOrd="0" destOrd="0" presId="urn:microsoft.com/office/officeart/2005/8/layout/cycle5"/>
    <dgm:cxn modelId="{C1FEAB16-20B2-9B4A-8EB1-C653DF99B1EE}" type="presOf" srcId="{E81A7496-7C34-4DBF-9C3D-D0A2A73191C8}" destId="{0FD4A519-10D4-4EE7-AC3E-EBD7D85740E2}" srcOrd="0" destOrd="0" presId="urn:microsoft.com/office/officeart/2005/8/layout/cycle5"/>
    <dgm:cxn modelId="{D7F89D05-ADB8-BC4B-A54D-428DB1CFB22C}" type="presOf" srcId="{5FD615BE-97D0-4C69-8037-060D7CF45582}" destId="{A9CD118D-5A7B-4B7B-BEB0-016F1E217120}" srcOrd="0" destOrd="0" presId="urn:microsoft.com/office/officeart/2005/8/layout/cycle5"/>
    <dgm:cxn modelId="{D43C7B4F-DB0A-BD41-A4DE-759676879CF3}" type="presOf" srcId="{4AD66445-1D35-5E4B-97CB-F1868A81F976}" destId="{F21E2F18-F043-2846-95DB-CBAA147D529B}" srcOrd="0" destOrd="0" presId="urn:microsoft.com/office/officeart/2005/8/layout/cycle5"/>
    <dgm:cxn modelId="{0FEACBE7-9877-46A8-9701-E31093846DBA}" srcId="{65053B36-E459-4699-9118-038C8F52F23D}" destId="{A8FAAA24-3DB7-4AFE-8D6E-1FF127F6A8FE}" srcOrd="6" destOrd="0" parTransId="{83664775-34AE-41A2-A40A-AEE1DCB28F5A}" sibTransId="{8ED530B9-2AE0-4731-B182-B27C1D10B60C}"/>
    <dgm:cxn modelId="{DDE8938D-9B46-4EEC-9D74-69D38C6AE27D}" srcId="{65053B36-E459-4699-9118-038C8F52F23D}" destId="{78A95A28-5B18-4CAB-A8F7-FCAAA6066699}" srcOrd="7" destOrd="0" parTransId="{6BE8ECF0-24C5-40B1-9F35-926034AD3A7E}" sibTransId="{DA16D8F2-7AA0-43B2-99A1-9E110743886E}"/>
    <dgm:cxn modelId="{7A02CC0B-200B-0842-A4CB-E328C2C5127B}" type="presOf" srcId="{65053B36-E459-4699-9118-038C8F52F23D}" destId="{6A20FEC1-C6EF-4469-886F-1FB4E4E06963}" srcOrd="0" destOrd="0" presId="urn:microsoft.com/office/officeart/2005/8/layout/cycle5"/>
    <dgm:cxn modelId="{9E21B32A-F482-B74C-9F42-02D210C8F4DB}" type="presOf" srcId="{D826B2FE-5AC9-47EE-AEB3-142395FBDE71}" destId="{1E7C3E94-8CB6-456F-B0D4-B3FA407A51A6}" srcOrd="0" destOrd="0" presId="urn:microsoft.com/office/officeart/2005/8/layout/cycle5"/>
    <dgm:cxn modelId="{6FA06DDC-0F38-DE42-863F-EB8F7A4572BE}" srcId="{65053B36-E459-4699-9118-038C8F52F23D}" destId="{4AD66445-1D35-5E4B-97CB-F1868A81F976}" srcOrd="1" destOrd="0" parTransId="{D6E6296C-8865-CD45-8B84-2CE77AEEFEAD}" sibTransId="{03570386-4604-4B40-84F0-E9CB1E7DA604}"/>
    <dgm:cxn modelId="{E8DD0D83-9CBC-B748-A8BA-8D2DEBA37F5B}" type="presOf" srcId="{F97789DC-0FAD-4C2E-AB9D-457E85023924}" destId="{7DFDE678-6B1C-4BBC-A38E-46FB50420688}" srcOrd="0" destOrd="0" presId="urn:microsoft.com/office/officeart/2005/8/layout/cycle5"/>
    <dgm:cxn modelId="{D927A19E-FAF5-B94B-ADAB-5434A762BE2B}" type="presOf" srcId="{4E9C4D69-ADFB-FA46-BE5A-A338E69769FC}" destId="{A691E03B-C59E-9A41-9D57-2D4EBEE14039}" srcOrd="0" destOrd="0" presId="urn:microsoft.com/office/officeart/2005/8/layout/cycle5"/>
    <dgm:cxn modelId="{F0DE0058-304E-A244-A187-49D7624F46D9}" type="presOf" srcId="{78A95A28-5B18-4CAB-A8F7-FCAAA6066699}" destId="{3204064E-86B9-4A1D-AC40-6B3607D41628}" srcOrd="0" destOrd="0" presId="urn:microsoft.com/office/officeart/2005/8/layout/cycle5"/>
    <dgm:cxn modelId="{8616D257-6064-C448-877E-E55499F53D85}" type="presOf" srcId="{A8FAAA24-3DB7-4AFE-8D6E-1FF127F6A8FE}" destId="{E2536CDD-7DBF-4C6B-85BF-882FE6A71FDF}" srcOrd="0" destOrd="0" presId="urn:microsoft.com/office/officeart/2005/8/layout/cycle5"/>
    <dgm:cxn modelId="{D52237E0-C848-164B-A81C-DE07EF03E52E}" type="presOf" srcId="{661A4A79-0AAA-4C36-BEAB-A61C849008FA}" destId="{25E735C8-6CA7-48F9-B4AF-4D9B92978769}" srcOrd="0" destOrd="0" presId="urn:microsoft.com/office/officeart/2005/8/layout/cycle5"/>
    <dgm:cxn modelId="{6C6D0C39-16F5-4C23-93FF-663C03421B62}" srcId="{65053B36-E459-4699-9118-038C8F52F23D}" destId="{661A4A79-0AAA-4C36-BEAB-A61C849008FA}" srcOrd="5" destOrd="0" parTransId="{1B4B79AA-B091-4787-A5DB-5E75A9449EAF}" sibTransId="{F97789DC-0FAD-4C2E-AB9D-457E85023924}"/>
    <dgm:cxn modelId="{FB0A48C9-CACD-D64A-84A1-E2E068B30F09}" srcId="{65053B36-E459-4699-9118-038C8F52F23D}" destId="{4E9C4D69-ADFB-FA46-BE5A-A338E69769FC}" srcOrd="4" destOrd="0" parTransId="{4BF50C62-AD1D-DE4C-A4C3-1381E584AB9B}" sibTransId="{1C10E232-1094-2848-B981-7AF384410EC9}"/>
    <dgm:cxn modelId="{4D46A599-A1AF-224F-B22F-C31791DD7539}" type="presOf" srcId="{1C10E232-1094-2848-B981-7AF384410EC9}" destId="{FDC707AD-A140-C945-86F6-51E693510697}" srcOrd="0" destOrd="0" presId="urn:microsoft.com/office/officeart/2005/8/layout/cycle5"/>
    <dgm:cxn modelId="{7CBAFFA7-7445-AE49-9F95-4CE36D5D0605}" type="presOf" srcId="{97D4A84A-FD53-4C89-8766-B5C0A5025285}" destId="{F0A86B52-E2FF-4D63-93A1-E61D8377C34A}" srcOrd="0" destOrd="0" presId="urn:microsoft.com/office/officeart/2005/8/layout/cycle5"/>
    <dgm:cxn modelId="{9DE94F49-EB24-3D49-9D66-223D000329DA}" type="presOf" srcId="{DA16D8F2-7AA0-43B2-99A1-9E110743886E}" destId="{19FF4228-BCF6-4DBF-AEE0-CF82A986A726}" srcOrd="0" destOrd="0" presId="urn:microsoft.com/office/officeart/2005/8/layout/cycle5"/>
    <dgm:cxn modelId="{729E9879-AB3C-1E4C-8AFC-982B0985622A}" type="presParOf" srcId="{6A20FEC1-C6EF-4469-886F-1FB4E4E06963}" destId="{1E7C3E94-8CB6-456F-B0D4-B3FA407A51A6}" srcOrd="0" destOrd="0" presId="urn:microsoft.com/office/officeart/2005/8/layout/cycle5"/>
    <dgm:cxn modelId="{19AA5781-1641-8E48-BAC3-C3126A7DFE81}" type="presParOf" srcId="{6A20FEC1-C6EF-4469-886F-1FB4E4E06963}" destId="{E838B6B8-75DF-4528-9C2A-BB7A7D07CE89}" srcOrd="1" destOrd="0" presId="urn:microsoft.com/office/officeart/2005/8/layout/cycle5"/>
    <dgm:cxn modelId="{9B7BD1FB-41C1-4742-A3F6-1FD9E8BD287E}" type="presParOf" srcId="{6A20FEC1-C6EF-4469-886F-1FB4E4E06963}" destId="{0FD4A519-10D4-4EE7-AC3E-EBD7D85740E2}" srcOrd="2" destOrd="0" presId="urn:microsoft.com/office/officeart/2005/8/layout/cycle5"/>
    <dgm:cxn modelId="{F7D91608-B946-C149-9F94-58200FA3003F}" type="presParOf" srcId="{6A20FEC1-C6EF-4469-886F-1FB4E4E06963}" destId="{F21E2F18-F043-2846-95DB-CBAA147D529B}" srcOrd="3" destOrd="0" presId="urn:microsoft.com/office/officeart/2005/8/layout/cycle5"/>
    <dgm:cxn modelId="{B0143CE7-BBCC-ED48-B234-81070F1C713E}" type="presParOf" srcId="{6A20FEC1-C6EF-4469-886F-1FB4E4E06963}" destId="{3DAA6B48-225A-4840-B4FD-B5777A24A577}" srcOrd="4" destOrd="0" presId="urn:microsoft.com/office/officeart/2005/8/layout/cycle5"/>
    <dgm:cxn modelId="{F31D181D-B1DC-8C44-AA74-E906DDA06E40}" type="presParOf" srcId="{6A20FEC1-C6EF-4469-886F-1FB4E4E06963}" destId="{8864FD29-B527-0A45-AF38-136A7CA3EA73}" srcOrd="5" destOrd="0" presId="urn:microsoft.com/office/officeart/2005/8/layout/cycle5"/>
    <dgm:cxn modelId="{A4F636E0-555A-9343-A261-35519C560DAB}" type="presParOf" srcId="{6A20FEC1-C6EF-4469-886F-1FB4E4E06963}" destId="{F0A86B52-E2FF-4D63-93A1-E61D8377C34A}" srcOrd="6" destOrd="0" presId="urn:microsoft.com/office/officeart/2005/8/layout/cycle5"/>
    <dgm:cxn modelId="{15A2AFD1-E686-5E47-B311-538E2959B8A9}" type="presParOf" srcId="{6A20FEC1-C6EF-4469-886F-1FB4E4E06963}" destId="{FDCC661F-5906-4C2E-95FD-42BD7C141BE9}" srcOrd="7" destOrd="0" presId="urn:microsoft.com/office/officeart/2005/8/layout/cycle5"/>
    <dgm:cxn modelId="{689C5D07-A9D2-944E-889C-6FAA669C421B}" type="presParOf" srcId="{6A20FEC1-C6EF-4469-886F-1FB4E4E06963}" destId="{A9CD118D-5A7B-4B7B-BEB0-016F1E217120}" srcOrd="8" destOrd="0" presId="urn:microsoft.com/office/officeart/2005/8/layout/cycle5"/>
    <dgm:cxn modelId="{A74E87A6-C395-9746-944A-C725FA627A29}" type="presParOf" srcId="{6A20FEC1-C6EF-4469-886F-1FB4E4E06963}" destId="{4BA36C64-20B8-A14E-8759-154A58F6D6C3}" srcOrd="9" destOrd="0" presId="urn:microsoft.com/office/officeart/2005/8/layout/cycle5"/>
    <dgm:cxn modelId="{D3FC5997-89E0-774F-949C-469869AE3860}" type="presParOf" srcId="{6A20FEC1-C6EF-4469-886F-1FB4E4E06963}" destId="{6C64C368-C8AD-DC46-9E87-FF501AEF864A}" srcOrd="10" destOrd="0" presId="urn:microsoft.com/office/officeart/2005/8/layout/cycle5"/>
    <dgm:cxn modelId="{98A3EF64-FBE5-0A45-98DA-6D9761EB7DBA}" type="presParOf" srcId="{6A20FEC1-C6EF-4469-886F-1FB4E4E06963}" destId="{6A2CC0A6-BC38-5041-A60B-0DABCA6762C7}" srcOrd="11" destOrd="0" presId="urn:microsoft.com/office/officeart/2005/8/layout/cycle5"/>
    <dgm:cxn modelId="{1ED2F291-90FE-534A-B09B-9DCC3B515F47}" type="presParOf" srcId="{6A20FEC1-C6EF-4469-886F-1FB4E4E06963}" destId="{A691E03B-C59E-9A41-9D57-2D4EBEE14039}" srcOrd="12" destOrd="0" presId="urn:microsoft.com/office/officeart/2005/8/layout/cycle5"/>
    <dgm:cxn modelId="{5A97F90D-5EA4-E342-B4BE-9C87A189576A}" type="presParOf" srcId="{6A20FEC1-C6EF-4469-886F-1FB4E4E06963}" destId="{74DF1ABC-1CC7-714C-A055-1C41C2DE0346}" srcOrd="13" destOrd="0" presId="urn:microsoft.com/office/officeart/2005/8/layout/cycle5"/>
    <dgm:cxn modelId="{762E9026-4341-194C-9416-9BBF7F6E1FA8}" type="presParOf" srcId="{6A20FEC1-C6EF-4469-886F-1FB4E4E06963}" destId="{FDC707AD-A140-C945-86F6-51E693510697}" srcOrd="14" destOrd="0" presId="urn:microsoft.com/office/officeart/2005/8/layout/cycle5"/>
    <dgm:cxn modelId="{B154D7EA-D326-7245-B02D-542518DD56F3}" type="presParOf" srcId="{6A20FEC1-C6EF-4469-886F-1FB4E4E06963}" destId="{25E735C8-6CA7-48F9-B4AF-4D9B92978769}" srcOrd="15" destOrd="0" presId="urn:microsoft.com/office/officeart/2005/8/layout/cycle5"/>
    <dgm:cxn modelId="{52B2A1F8-0181-C24D-8564-34B8E957A659}" type="presParOf" srcId="{6A20FEC1-C6EF-4469-886F-1FB4E4E06963}" destId="{EC522338-C25D-4866-ABF3-7A3BB86AF8C6}" srcOrd="16" destOrd="0" presId="urn:microsoft.com/office/officeart/2005/8/layout/cycle5"/>
    <dgm:cxn modelId="{EF1E9AAB-9E04-4A49-B35C-647A10F1DB8B}" type="presParOf" srcId="{6A20FEC1-C6EF-4469-886F-1FB4E4E06963}" destId="{7DFDE678-6B1C-4BBC-A38E-46FB50420688}" srcOrd="17" destOrd="0" presId="urn:microsoft.com/office/officeart/2005/8/layout/cycle5"/>
    <dgm:cxn modelId="{640E5D97-EE1B-F04E-ABAD-EA4E93FE509F}" type="presParOf" srcId="{6A20FEC1-C6EF-4469-886F-1FB4E4E06963}" destId="{E2536CDD-7DBF-4C6B-85BF-882FE6A71FDF}" srcOrd="18" destOrd="0" presId="urn:microsoft.com/office/officeart/2005/8/layout/cycle5"/>
    <dgm:cxn modelId="{A24F2C38-E111-5446-93CA-74FE11101252}" type="presParOf" srcId="{6A20FEC1-C6EF-4469-886F-1FB4E4E06963}" destId="{6D500B74-16A3-4CA0-A0E3-C2CBAAB4F994}" srcOrd="19" destOrd="0" presId="urn:microsoft.com/office/officeart/2005/8/layout/cycle5"/>
    <dgm:cxn modelId="{E7AF1D1C-7633-2041-8FDE-BA8413A990A5}" type="presParOf" srcId="{6A20FEC1-C6EF-4469-886F-1FB4E4E06963}" destId="{049616A8-A793-4C77-8E33-8F4622C118F7}" srcOrd="20" destOrd="0" presId="urn:microsoft.com/office/officeart/2005/8/layout/cycle5"/>
    <dgm:cxn modelId="{0C2D1710-CF56-414C-A2D2-4D46E2CF825A}" type="presParOf" srcId="{6A20FEC1-C6EF-4469-886F-1FB4E4E06963}" destId="{3204064E-86B9-4A1D-AC40-6B3607D41628}" srcOrd="21" destOrd="0" presId="urn:microsoft.com/office/officeart/2005/8/layout/cycle5"/>
    <dgm:cxn modelId="{CCE94EF1-5569-AF48-9BAC-5D4268D79355}" type="presParOf" srcId="{6A20FEC1-C6EF-4469-886F-1FB4E4E06963}" destId="{285E9CCE-C7D2-4139-86F0-64E7E1C35BC1}" srcOrd="22" destOrd="0" presId="urn:microsoft.com/office/officeart/2005/8/layout/cycle5"/>
    <dgm:cxn modelId="{91721192-01CE-5E4B-89F6-37B7E280BCDF}" type="presParOf" srcId="{6A20FEC1-C6EF-4469-886F-1FB4E4E06963}" destId="{19FF4228-BCF6-4DBF-AEE0-CF82A986A726}" srcOrd="23" destOrd="0" presId="urn:microsoft.com/office/officeart/2005/8/layout/cycle5"/>
  </dgm:cxnLst>
  <dgm:bg>
    <a:noFill/>
    <a:effectLst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7C3E94-8CB6-456F-B0D4-B3FA407A51A6}">
      <dsp:nvSpPr>
        <dsp:cNvPr id="0" name=""/>
        <dsp:cNvSpPr/>
      </dsp:nvSpPr>
      <dsp:spPr>
        <a:xfrm>
          <a:off x="2864393" y="85113"/>
          <a:ext cx="1301534" cy="495597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  <a:latin typeface="Calibri"/>
              <a:cs typeface="Calibri"/>
            </a:rPr>
            <a:t>Plan</a:t>
          </a:r>
        </a:p>
      </dsp:txBody>
      <dsp:txXfrm>
        <a:off x="2888586" y="109306"/>
        <a:ext cx="1253148" cy="447211"/>
      </dsp:txXfrm>
    </dsp:sp>
    <dsp:sp modelId="{0FD4A519-10D4-4EE7-AC3E-EBD7D85740E2}">
      <dsp:nvSpPr>
        <dsp:cNvPr id="0" name=""/>
        <dsp:cNvSpPr/>
      </dsp:nvSpPr>
      <dsp:spPr>
        <a:xfrm>
          <a:off x="1220572" y="332912"/>
          <a:ext cx="4589176" cy="4589176"/>
        </a:xfrm>
        <a:custGeom>
          <a:avLst/>
          <a:gdLst/>
          <a:ahLst/>
          <a:cxnLst/>
          <a:rect l="0" t="0" r="0" b="0"/>
          <a:pathLst>
            <a:path>
              <a:moveTo>
                <a:pt x="3088558" y="141741"/>
              </a:moveTo>
              <a:arcTo wR="2294588" hR="2294588" stAng="17414638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1E2F18-F043-2846-95DB-CBAA147D529B}">
      <dsp:nvSpPr>
        <dsp:cNvPr id="0" name=""/>
        <dsp:cNvSpPr/>
      </dsp:nvSpPr>
      <dsp:spPr>
        <a:xfrm>
          <a:off x="4486912" y="757182"/>
          <a:ext cx="1301534" cy="495597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  <a:latin typeface="Calibri"/>
              <a:cs typeface="Calibri"/>
            </a:rPr>
            <a:t>Collect</a:t>
          </a:r>
          <a:endParaRPr lang="en-US" sz="2000" kern="1200" dirty="0">
            <a:solidFill>
              <a:srgbClr val="186072"/>
            </a:solidFill>
            <a:latin typeface="Calibri"/>
            <a:cs typeface="Calibri"/>
          </a:endParaRPr>
        </a:p>
      </dsp:txBody>
      <dsp:txXfrm>
        <a:off x="4511105" y="781375"/>
        <a:ext cx="1253148" cy="447211"/>
      </dsp:txXfrm>
    </dsp:sp>
    <dsp:sp modelId="{8864FD29-B527-0A45-AF38-136A7CA3EA73}">
      <dsp:nvSpPr>
        <dsp:cNvPr id="0" name=""/>
        <dsp:cNvSpPr/>
      </dsp:nvSpPr>
      <dsp:spPr>
        <a:xfrm>
          <a:off x="1220572" y="332912"/>
          <a:ext cx="4589176" cy="4589176"/>
        </a:xfrm>
        <a:custGeom>
          <a:avLst/>
          <a:gdLst/>
          <a:ahLst/>
          <a:cxnLst/>
          <a:rect l="0" t="0" r="0" b="0"/>
          <a:pathLst>
            <a:path>
              <a:moveTo>
                <a:pt x="4266416" y="1121118"/>
              </a:moveTo>
              <a:arcTo wR="2294588" hR="2294588" stAng="19754542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A86B52-E2FF-4D63-93A1-E61D8377C34A}">
      <dsp:nvSpPr>
        <dsp:cNvPr id="0" name=""/>
        <dsp:cNvSpPr/>
      </dsp:nvSpPr>
      <dsp:spPr>
        <a:xfrm>
          <a:off x="5158982" y="2379701"/>
          <a:ext cx="1301534" cy="495597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  <a:latin typeface="Calibri"/>
              <a:cs typeface="Calibri"/>
            </a:rPr>
            <a:t>Assure</a:t>
          </a:r>
        </a:p>
      </dsp:txBody>
      <dsp:txXfrm>
        <a:off x="5183175" y="2403894"/>
        <a:ext cx="1253148" cy="447211"/>
      </dsp:txXfrm>
    </dsp:sp>
    <dsp:sp modelId="{A9CD118D-5A7B-4B7B-BEB0-016F1E217120}">
      <dsp:nvSpPr>
        <dsp:cNvPr id="0" name=""/>
        <dsp:cNvSpPr/>
      </dsp:nvSpPr>
      <dsp:spPr>
        <a:xfrm>
          <a:off x="1220572" y="332912"/>
          <a:ext cx="4589176" cy="4589176"/>
        </a:xfrm>
        <a:custGeom>
          <a:avLst/>
          <a:gdLst/>
          <a:ahLst/>
          <a:cxnLst/>
          <a:rect l="0" t="0" r="0" b="0"/>
          <a:pathLst>
            <a:path>
              <a:moveTo>
                <a:pt x="4536944" y="2781388"/>
              </a:moveTo>
              <a:arcTo wR="2294588" hR="2294588" stAng="734908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A36C64-20B8-A14E-8759-154A58F6D6C3}">
      <dsp:nvSpPr>
        <dsp:cNvPr id="0" name=""/>
        <dsp:cNvSpPr/>
      </dsp:nvSpPr>
      <dsp:spPr>
        <a:xfrm>
          <a:off x="4486912" y="4002220"/>
          <a:ext cx="1301534" cy="495597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  <a:latin typeface="Calibri"/>
              <a:cs typeface="Calibri"/>
            </a:rPr>
            <a:t>Describe</a:t>
          </a:r>
          <a:endParaRPr lang="en-US" sz="2000" b="1" kern="1200" dirty="0">
            <a:solidFill>
              <a:srgbClr val="186072"/>
            </a:solidFill>
            <a:latin typeface="Calibri"/>
            <a:cs typeface="Calibri"/>
          </a:endParaRPr>
        </a:p>
      </dsp:txBody>
      <dsp:txXfrm>
        <a:off x="4511105" y="4026413"/>
        <a:ext cx="1253148" cy="447211"/>
      </dsp:txXfrm>
    </dsp:sp>
    <dsp:sp modelId="{6A2CC0A6-BC38-5041-A60B-0DABCA6762C7}">
      <dsp:nvSpPr>
        <dsp:cNvPr id="0" name=""/>
        <dsp:cNvSpPr/>
      </dsp:nvSpPr>
      <dsp:spPr>
        <a:xfrm>
          <a:off x="1220572" y="332912"/>
          <a:ext cx="4589176" cy="4589176"/>
        </a:xfrm>
        <a:custGeom>
          <a:avLst/>
          <a:gdLst/>
          <a:ahLst/>
          <a:cxnLst/>
          <a:rect l="0" t="0" r="0" b="0"/>
          <a:pathLst>
            <a:path>
              <a:moveTo>
                <a:pt x="3498099" y="4248225"/>
              </a:moveTo>
              <a:arcTo wR="2294588" hR="2294588" stAng="3501925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91E03B-C59E-9A41-9D57-2D4EBEE14039}">
      <dsp:nvSpPr>
        <dsp:cNvPr id="0" name=""/>
        <dsp:cNvSpPr/>
      </dsp:nvSpPr>
      <dsp:spPr>
        <a:xfrm>
          <a:off x="2864393" y="4674290"/>
          <a:ext cx="1301534" cy="495597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186072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  <a:latin typeface="Calibri"/>
              <a:cs typeface="Calibri"/>
            </a:rPr>
            <a:t>Preserve</a:t>
          </a:r>
          <a:endParaRPr lang="en-US" sz="2000" kern="1200" dirty="0">
            <a:solidFill>
              <a:srgbClr val="186072"/>
            </a:solidFill>
            <a:latin typeface="Calibri"/>
            <a:cs typeface="Calibri"/>
          </a:endParaRPr>
        </a:p>
      </dsp:txBody>
      <dsp:txXfrm>
        <a:off x="2888586" y="4698483"/>
        <a:ext cx="1253148" cy="447211"/>
      </dsp:txXfrm>
    </dsp:sp>
    <dsp:sp modelId="{FDC707AD-A140-C945-86F6-51E693510697}">
      <dsp:nvSpPr>
        <dsp:cNvPr id="0" name=""/>
        <dsp:cNvSpPr/>
      </dsp:nvSpPr>
      <dsp:spPr>
        <a:xfrm>
          <a:off x="1220572" y="332912"/>
          <a:ext cx="4589176" cy="4589176"/>
        </a:xfrm>
        <a:custGeom>
          <a:avLst/>
          <a:gdLst/>
          <a:ahLst/>
          <a:cxnLst/>
          <a:rect l="0" t="0" r="0" b="0"/>
          <a:pathLst>
            <a:path>
              <a:moveTo>
                <a:pt x="1500618" y="4447434"/>
              </a:moveTo>
              <a:arcTo wR="2294588" hR="2294588" stAng="6614638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E735C8-6CA7-48F9-B4AF-4D9B92978769}">
      <dsp:nvSpPr>
        <dsp:cNvPr id="0" name=""/>
        <dsp:cNvSpPr/>
      </dsp:nvSpPr>
      <dsp:spPr>
        <a:xfrm>
          <a:off x="1241874" y="4002220"/>
          <a:ext cx="1301534" cy="495597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  <a:latin typeface="Calibri"/>
              <a:cs typeface="Calibri"/>
            </a:rPr>
            <a:t>Discover</a:t>
          </a:r>
        </a:p>
      </dsp:txBody>
      <dsp:txXfrm>
        <a:off x="1266067" y="4026413"/>
        <a:ext cx="1253148" cy="447211"/>
      </dsp:txXfrm>
    </dsp:sp>
    <dsp:sp modelId="{7DFDE678-6B1C-4BBC-A38E-46FB50420688}">
      <dsp:nvSpPr>
        <dsp:cNvPr id="0" name=""/>
        <dsp:cNvSpPr/>
      </dsp:nvSpPr>
      <dsp:spPr>
        <a:xfrm>
          <a:off x="1220572" y="332912"/>
          <a:ext cx="4589176" cy="4589176"/>
        </a:xfrm>
        <a:custGeom>
          <a:avLst/>
          <a:gdLst/>
          <a:ahLst/>
          <a:cxnLst/>
          <a:rect l="0" t="0" r="0" b="0"/>
          <a:pathLst>
            <a:path>
              <a:moveTo>
                <a:pt x="322760" y="3468058"/>
              </a:moveTo>
              <a:arcTo wR="2294588" hR="2294588" stAng="8954542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36CDD-7DBF-4C6B-85BF-882FE6A71FDF}">
      <dsp:nvSpPr>
        <dsp:cNvPr id="0" name=""/>
        <dsp:cNvSpPr/>
      </dsp:nvSpPr>
      <dsp:spPr>
        <a:xfrm>
          <a:off x="569805" y="2379701"/>
          <a:ext cx="1301534" cy="495597"/>
        </a:xfrm>
        <a:prstGeom prst="roundRect">
          <a:avLst/>
        </a:prstGeom>
        <a:gradFill flip="none" rotWithShape="0">
          <a:gsLst>
            <a:gs pos="0">
              <a:schemeClr val="bg1"/>
            </a:gs>
            <a:gs pos="100000">
              <a:srgbClr val="99C9C7"/>
            </a:gs>
          </a:gsLst>
          <a:lin ang="5400000" scaled="0"/>
          <a:tileRect/>
        </a:gradFill>
        <a:ln>
          <a:solidFill>
            <a:srgbClr val="457184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  <a:latin typeface="Calibri"/>
              <a:cs typeface="Calibri"/>
            </a:rPr>
            <a:t>Integrate</a:t>
          </a:r>
        </a:p>
      </dsp:txBody>
      <dsp:txXfrm>
        <a:off x="593998" y="2403894"/>
        <a:ext cx="1253148" cy="447211"/>
      </dsp:txXfrm>
    </dsp:sp>
    <dsp:sp modelId="{049616A8-A793-4C77-8E33-8F4622C118F7}">
      <dsp:nvSpPr>
        <dsp:cNvPr id="0" name=""/>
        <dsp:cNvSpPr/>
      </dsp:nvSpPr>
      <dsp:spPr>
        <a:xfrm>
          <a:off x="1220572" y="332912"/>
          <a:ext cx="4589176" cy="4589176"/>
        </a:xfrm>
        <a:custGeom>
          <a:avLst/>
          <a:gdLst/>
          <a:ahLst/>
          <a:cxnLst/>
          <a:rect l="0" t="0" r="0" b="0"/>
          <a:pathLst>
            <a:path>
              <a:moveTo>
                <a:pt x="52232" y="1807788"/>
              </a:moveTo>
              <a:arcTo wR="2294588" hR="2294588" stAng="11534908" swAng="1110550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04064E-86B9-4A1D-AC40-6B3607D41628}">
      <dsp:nvSpPr>
        <dsp:cNvPr id="0" name=""/>
        <dsp:cNvSpPr/>
      </dsp:nvSpPr>
      <dsp:spPr>
        <a:xfrm>
          <a:off x="1241874" y="757182"/>
          <a:ext cx="1301534" cy="495597"/>
        </a:xfrm>
        <a:prstGeom prst="roundRect">
          <a:avLst/>
        </a:prstGeom>
        <a:gradFill flip="none" rotWithShape="1">
          <a:gsLst>
            <a:gs pos="0">
              <a:schemeClr val="bg1"/>
            </a:gs>
            <a:gs pos="100000">
              <a:srgbClr val="99C9C7"/>
            </a:gs>
          </a:gsLst>
          <a:lin ang="5160000" scaled="0"/>
          <a:tileRect/>
        </a:gradFill>
        <a:ln>
          <a:solidFill>
            <a:srgbClr val="457184"/>
          </a:solidFill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solidFill>
                <a:srgbClr val="186072"/>
              </a:solidFill>
              <a:latin typeface="Calibri"/>
              <a:cs typeface="Calibri"/>
            </a:rPr>
            <a:t>Analyze</a:t>
          </a:r>
        </a:p>
      </dsp:txBody>
      <dsp:txXfrm>
        <a:off x="1266067" y="781375"/>
        <a:ext cx="1253148" cy="447211"/>
      </dsp:txXfrm>
    </dsp:sp>
    <dsp:sp modelId="{19FF4228-BCF6-4DBF-AEE0-CF82A986A726}">
      <dsp:nvSpPr>
        <dsp:cNvPr id="0" name=""/>
        <dsp:cNvSpPr/>
      </dsp:nvSpPr>
      <dsp:spPr>
        <a:xfrm>
          <a:off x="1220572" y="332912"/>
          <a:ext cx="4589176" cy="4589176"/>
        </a:xfrm>
        <a:custGeom>
          <a:avLst/>
          <a:gdLst/>
          <a:ahLst/>
          <a:cxnLst/>
          <a:rect l="0" t="0" r="0" b="0"/>
          <a:pathLst>
            <a:path>
              <a:moveTo>
                <a:pt x="1091076" y="340951"/>
              </a:moveTo>
              <a:arcTo wR="2294588" hR="2294588" stAng="14301925" swAng="683437"/>
            </a:path>
          </a:pathLst>
        </a:custGeom>
        <a:noFill/>
        <a:ln w="28575" cap="flat" cmpd="sng" algn="ctr">
          <a:solidFill>
            <a:srgbClr val="186072"/>
          </a:solidFill>
          <a:prstDash val="solid"/>
          <a:round/>
          <a:headEnd type="none" w="med" len="med"/>
          <a:tailEnd type="arrow" w="med" len="me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E0436-3B66-6246-B76A-AB35D612D64B}" type="datetimeFigureOut">
              <a:rPr lang="en-US" smtClean="0"/>
              <a:t>8/5/13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D9C3A4-BFCB-2C46-B15B-B65FE1043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92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DC3619-E428-644C-8CDD-8EBD61BA8D5C}" type="datetimeFigureOut">
              <a:rPr lang="en-US" smtClean="0"/>
              <a:t>8/5/13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6BABB0-2069-8B47-BFEE-DD8B5EB74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9267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Virtual: there is no real drive</a:t>
            </a:r>
          </a:p>
          <a:p>
            <a:r>
              <a:rPr lang="en-US" dirty="0" smtClean="0"/>
              <a:t>Expanding: data increases with nodes and content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BABB0-2069-8B47-BFEE-DD8B5EB740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83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SEAD = Science Environment Actionable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Data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EDAC = Earth Data Analysis Center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BABB0-2069-8B47-BFEE-DD8B5EB740A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898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  <a:defRPr/>
            </a:pPr>
            <a:r>
              <a:rPr lang="en-US" sz="1000" dirty="0" smtClean="0"/>
              <a:t>Basis</a:t>
            </a:r>
            <a:r>
              <a:rPr lang="en-US" sz="1000" baseline="0" dirty="0" smtClean="0"/>
              <a:t> of content navigation is the search index.</a:t>
            </a:r>
            <a:r>
              <a:rPr lang="en-US" sz="1000" baseline="0" dirty="0"/>
              <a:t> </a:t>
            </a:r>
            <a:r>
              <a:rPr lang="en-US" sz="1000" baseline="0" dirty="0" smtClean="0"/>
              <a:t>This enables selection of an interesting subset of content from the many thousands of data sets.</a:t>
            </a:r>
          </a:p>
        </p:txBody>
      </p:sp>
      <p:sp>
        <p:nvSpPr>
          <p:cNvPr id="79875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5A4C5BFC-44F8-B44A-B0BF-39966E5E7D3F}" type="slidenum">
              <a:rPr lang="en-US"/>
              <a:pPr eaLnBrk="1" hangingPunct="1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a high level.,</a:t>
            </a:r>
            <a:r>
              <a:rPr lang="en-US" baseline="0" dirty="0" smtClean="0"/>
              <a:t> we’ve already discussed coordinating nodes, member nodes, and the investigator toolkit.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Add “ITK” to the investigator toolkit icon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Resuse</a:t>
            </a:r>
            <a:r>
              <a:rPr lang="en-US" baseline="0" dirty="0" smtClean="0"/>
              <a:t> the colors to emphasize which component is the main target of the current slide / discussion.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BABB0-2069-8B47-BFEE-DD8B5EB740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32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a high level.,</a:t>
            </a:r>
            <a:r>
              <a:rPr lang="en-US" baseline="0" dirty="0" smtClean="0"/>
              <a:t> we’ve already discussed coordinating nodes, member nodes, and the investigator toolkit.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Add “ITK” to the investigator toolkit icon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Resuse</a:t>
            </a:r>
            <a:r>
              <a:rPr lang="en-US" baseline="0" dirty="0" smtClean="0"/>
              <a:t> the colors to emphasize which component is the main target of the current slide / discussion.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BABB0-2069-8B47-BFEE-DD8B5EB740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32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Other</a:t>
            </a:r>
            <a:r>
              <a:rPr lang="en-US" baseline="0" dirty="0" smtClean="0"/>
              <a:t> development activities during years 2-5 will focus on expanding the suite of tools that are available through the Investigator Toolkit.  New tool additions will be identified and prioritized by the DataONE Users Group.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644986-AE8F-1341-A5BE-1A685DBFBDA7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30708"/>
            <a:ext cx="7772400" cy="1470025"/>
          </a:xfrm>
        </p:spPr>
        <p:txBody>
          <a:bodyPr/>
          <a:lstStyle>
            <a:lvl1pPr algn="l">
              <a:defRPr b="1">
                <a:solidFill>
                  <a:srgbClr val="1A435D"/>
                </a:solidFill>
                <a:latin typeface="+mj-lt"/>
                <a:cs typeface="Candar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670" y="2348705"/>
            <a:ext cx="4881059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2230-5450-D547-A1D3-5726BEA55F5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globepiece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099" y="1994638"/>
            <a:ext cx="3758730" cy="4876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5000">
        <p:fade/>
      </p:transition>
    </mc:Choice>
    <mc:Fallback>
      <p:transition xmlns:p14="http://schemas.microsoft.com/office/powerpoint/2010/main" spd="med" advClick="0" advTm="15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2230-5450-D547-A1D3-5726BEA55F5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7200" y="1167319"/>
            <a:ext cx="8229600" cy="1588"/>
          </a:xfrm>
          <a:prstGeom prst="line">
            <a:avLst/>
          </a:prstGeom>
          <a:ln>
            <a:solidFill>
              <a:srgbClr val="18607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5000">
        <p:fade/>
      </p:transition>
    </mc:Choice>
    <mc:Fallback>
      <p:transition xmlns:p14="http://schemas.microsoft.com/office/powerpoint/2010/main" spd="med" advClick="0" advTm="15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891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891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2230-5450-D547-A1D3-5726BEA55F5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167319"/>
            <a:ext cx="8229600" cy="1588"/>
          </a:xfrm>
          <a:prstGeom prst="line">
            <a:avLst/>
          </a:prstGeom>
          <a:ln>
            <a:solidFill>
              <a:srgbClr val="18607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5000">
        <p:fade/>
      </p:transition>
    </mc:Choice>
    <mc:Fallback>
      <p:transition xmlns:p14="http://schemas.microsoft.com/office/powerpoint/2010/main" spd="med" advClick="0" advTm="15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2230-5450-D547-A1D3-5726BEA55F5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7200" y="1167319"/>
            <a:ext cx="8229600" cy="1588"/>
          </a:xfrm>
          <a:prstGeom prst="line">
            <a:avLst/>
          </a:prstGeom>
          <a:ln>
            <a:solidFill>
              <a:srgbClr val="18607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5000">
        <p:fade/>
      </p:transition>
    </mc:Choice>
    <mc:Fallback>
      <p:transition xmlns:p14="http://schemas.microsoft.com/office/powerpoint/2010/main" spd="med" advClick="0" advTm="15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glo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2230-5450-D547-A1D3-5726BEA55F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5000">
        <p:fade/>
      </p:transition>
    </mc:Choice>
    <mc:Fallback>
      <p:transition xmlns:p14="http://schemas.microsoft.com/office/powerpoint/2010/main" spd="med" advClick="0" advTm="15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ck with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6208" cy="68565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2230-5450-D547-A1D3-5726BEA55F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09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5000">
        <p:fade/>
      </p:transition>
    </mc:Choice>
    <mc:Fallback>
      <p:transition xmlns:p14="http://schemas.microsoft.com/office/powerpoint/2010/main" spd="med" advClick="0" advTm="15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with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6208" cy="68565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2230-5450-D547-A1D3-5726BEA55F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92681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346908"/>
            <a:ext cx="8229600" cy="497321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57200" y="1167319"/>
            <a:ext cx="8229600" cy="1588"/>
          </a:xfrm>
          <a:prstGeom prst="line">
            <a:avLst/>
          </a:prstGeom>
          <a:ln>
            <a:solidFill>
              <a:srgbClr val="18607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277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5000">
        <p:fade/>
      </p:transition>
    </mc:Choice>
    <mc:Fallback>
      <p:transition xmlns:p14="http://schemas.microsoft.com/office/powerpoint/2010/main" spd="med" advClick="0" advTm="15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>
  <p:cSld name="1_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 w="9525" cap="flat">
            <a:solidFill>
              <a:srgbClr val="4A7DB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8926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defRPr>
                <a:solidFill>
                  <a:schemeClr val="dk2"/>
                </a:solidFill>
              </a:defRPr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164" name="Shape 164"/>
          <p:cNvSpPr txBox="1"/>
          <p:nvPr/>
        </p:nvSpPr>
        <p:spPr>
          <a:xfrm>
            <a:off x="7005496" y="6486835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6570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5000">
        <p:fade/>
      </p:transition>
    </mc:Choice>
    <mc:Fallback>
      <p:transition xmlns:p14="http://schemas.microsoft.com/office/powerpoint/2010/main" spd="med" advClick="0" advTm="1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6000">
              <a:schemeClr val="bg1"/>
            </a:gs>
            <a:gs pos="100000">
              <a:srgbClr val="DCEBEE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926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46908"/>
            <a:ext cx="8229600" cy="49732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2608" y="64914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186072"/>
                </a:solidFill>
              </a:defRPr>
            </a:lvl1pPr>
          </a:lstStyle>
          <a:p>
            <a:fld id="{87EF2230-5450-D547-A1D3-5726BEA55F5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globepiece.tif"/>
          <p:cNvPicPr>
            <a:picLocks noChangeAspect="1"/>
          </p:cNvPicPr>
          <p:nvPr userDrawn="1"/>
        </p:nvPicPr>
        <p:blipFill>
          <a:blip r:embed="rId10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270" y="1981810"/>
            <a:ext cx="3758730" cy="48761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mc:AlternateContent xmlns:mc="http://schemas.openxmlformats.org/markup-compatibility/2006">
    <mc:Choice xmlns:p14="http://schemas.microsoft.com/office/powerpoint/2010/main" Requires="p14">
      <p:transition spd="med" p14:dur="700" advClick="0" advTm="15000">
        <p:fade/>
      </p:transition>
    </mc:Choice>
    <mc:Fallback>
      <p:transition xmlns:p14="http://schemas.microsoft.com/office/powerpoint/2010/main" spd="med" advClick="0" advTm="15000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rgbClr val="186072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1A435D"/>
          </a:solidFill>
          <a:latin typeface="+mn-lt"/>
          <a:ea typeface="+mn-ea"/>
          <a:cs typeface="Cambria"/>
        </a:defRPr>
      </a:lvl1pPr>
      <a:lvl2pPr marL="577850" indent="-231775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1A435D"/>
          </a:solidFill>
          <a:latin typeface="+mn-lt"/>
          <a:ea typeface="+mn-ea"/>
          <a:cs typeface="Cambria"/>
        </a:defRPr>
      </a:lvl2pPr>
      <a:lvl3pPr marL="795338" indent="-217488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rgbClr val="1A435D"/>
          </a:solidFill>
          <a:latin typeface="+mn-lt"/>
          <a:ea typeface="+mn-ea"/>
          <a:cs typeface="Cambria"/>
        </a:defRPr>
      </a:lvl3pPr>
      <a:lvl4pPr marL="1257300" indent="-231775" algn="l" defTabSz="457200" rtl="0" eaLnBrk="1" latinLnBrk="0" hangingPunct="1">
        <a:spcBef>
          <a:spcPct val="20000"/>
        </a:spcBef>
        <a:buFontTx/>
        <a:buNone/>
        <a:defRPr sz="2000" i="1" kern="1200">
          <a:solidFill>
            <a:srgbClr val="1A435D"/>
          </a:solidFill>
          <a:latin typeface="+mn-lt"/>
          <a:ea typeface="+mn-ea"/>
          <a:cs typeface="Cambria"/>
        </a:defRPr>
      </a:lvl4pPr>
      <a:lvl5pPr marL="2057400" indent="-228600" algn="l" defTabSz="457200" rtl="0" eaLnBrk="1" latinLnBrk="0" hangingPunct="1">
        <a:spcBef>
          <a:spcPct val="20000"/>
        </a:spcBef>
        <a:buFontTx/>
        <a:buNone/>
        <a:defRPr sz="2000" i="1" kern="1200">
          <a:solidFill>
            <a:srgbClr val="1A435D"/>
          </a:solidFill>
          <a:latin typeface="+mn-lt"/>
          <a:ea typeface="+mn-ea"/>
          <a:cs typeface="Cambr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jpeg"/><Relationship Id="rId12" Type="http://schemas.openxmlformats.org/officeDocument/2006/relationships/image" Target="../media/image13.jpg"/><Relationship Id="rId13" Type="http://schemas.openxmlformats.org/officeDocument/2006/relationships/image" Target="../media/image14.jpeg"/><Relationship Id="rId14" Type="http://schemas.openxmlformats.org/officeDocument/2006/relationships/image" Target="../media/image15.jpe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7" Type="http://schemas.openxmlformats.org/officeDocument/2006/relationships/image" Target="../media/image8.jpg"/><Relationship Id="rId8" Type="http://schemas.openxmlformats.org/officeDocument/2006/relationships/image" Target="../media/image9.jpg"/><Relationship Id="rId9" Type="http://schemas.openxmlformats.org/officeDocument/2006/relationships/image" Target="../media/image10.jpg"/><Relationship Id="rId10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tiff"/><Relationship Id="rId5" Type="http://schemas.openxmlformats.org/officeDocument/2006/relationships/image" Target="../media/image25.tiff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tiff"/><Relationship Id="rId5" Type="http://schemas.openxmlformats.org/officeDocument/2006/relationships/image" Target="../media/image25.tiff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tif"/><Relationship Id="rId12" Type="http://schemas.openxmlformats.org/officeDocument/2006/relationships/image" Target="../media/image33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29.tiff"/><Relationship Id="rId9" Type="http://schemas.openxmlformats.org/officeDocument/2006/relationships/image" Target="../media/image30.tiff"/><Relationship Id="rId10" Type="http://schemas.openxmlformats.org/officeDocument/2006/relationships/image" Target="../media/image31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36.tiff"/><Relationship Id="rId5" Type="http://schemas.openxmlformats.org/officeDocument/2006/relationships/image" Target="../media/image32.t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virtual, expanding world of data provided by </a:t>
            </a:r>
            <a:r>
              <a:rPr lang="en-US" dirty="0" err="1"/>
              <a:t>ONEDrive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670" y="2348704"/>
            <a:ext cx="4881059" cy="4101639"/>
          </a:xfrm>
        </p:spPr>
        <p:txBody>
          <a:bodyPr>
            <a:noAutofit/>
          </a:bodyPr>
          <a:lstStyle/>
          <a:p>
            <a:r>
              <a:rPr lang="en-US" dirty="0" smtClean="0"/>
              <a:t>Matthew B. Jones</a:t>
            </a:r>
            <a:endParaRPr lang="en-US" dirty="0"/>
          </a:p>
          <a:p>
            <a:r>
              <a:rPr lang="en-US" i="1" dirty="0" smtClean="0"/>
              <a:t>    NCEAS, UCSB</a:t>
            </a:r>
            <a:endParaRPr lang="en-US" dirty="0" smtClean="0"/>
          </a:p>
          <a:p>
            <a:r>
              <a:rPr lang="en-US" dirty="0" smtClean="0"/>
              <a:t>Dave </a:t>
            </a:r>
            <a:r>
              <a:rPr lang="en-US" dirty="0" err="1"/>
              <a:t>Vieglais</a:t>
            </a:r>
            <a:r>
              <a:rPr lang="en-US" dirty="0"/>
              <a:t> , </a:t>
            </a:r>
            <a:r>
              <a:rPr lang="en-US" dirty="0" smtClean="0"/>
              <a:t>U. of </a:t>
            </a:r>
            <a:r>
              <a:rPr lang="en-US" dirty="0"/>
              <a:t>Kansas</a:t>
            </a:r>
          </a:p>
          <a:p>
            <a:r>
              <a:rPr lang="en-US" dirty="0"/>
              <a:t>Roger Dahl , </a:t>
            </a:r>
            <a:r>
              <a:rPr lang="en-US" dirty="0" smtClean="0"/>
              <a:t>UNM</a:t>
            </a:r>
            <a:endParaRPr lang="en-US" dirty="0"/>
          </a:p>
          <a:p>
            <a:r>
              <a:rPr lang="en-US" dirty="0"/>
              <a:t>Ryan </a:t>
            </a:r>
            <a:r>
              <a:rPr lang="en-US" dirty="0" err="1"/>
              <a:t>Kroiss</a:t>
            </a:r>
            <a:r>
              <a:rPr lang="en-US" dirty="0"/>
              <a:t> , </a:t>
            </a:r>
            <a:r>
              <a:rPr lang="en-US" dirty="0" smtClean="0"/>
              <a:t>USGS</a:t>
            </a:r>
            <a:endParaRPr lang="en-US" dirty="0"/>
          </a:p>
          <a:p>
            <a:r>
              <a:rPr lang="en-US" dirty="0"/>
              <a:t>Christopher </a:t>
            </a:r>
            <a:r>
              <a:rPr lang="en-US" dirty="0" err="1"/>
              <a:t>Brumgard</a:t>
            </a:r>
            <a:r>
              <a:rPr lang="en-US" dirty="0"/>
              <a:t> , </a:t>
            </a:r>
            <a:r>
              <a:rPr lang="en-US" dirty="0" smtClean="0"/>
              <a:t>UT</a:t>
            </a:r>
            <a:endParaRPr lang="en-US" dirty="0"/>
          </a:p>
          <a:p>
            <a:endParaRPr lang="en-US" i="1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2608" y="6491450"/>
            <a:ext cx="2133600" cy="365125"/>
          </a:xfrm>
        </p:spPr>
        <p:txBody>
          <a:bodyPr/>
          <a:lstStyle/>
          <a:p>
            <a:fld id="{87EF2230-5450-D547-A1D3-5726BEA55F5C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7" name="Picture 3"/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48533"/>
          <a:stretch/>
        </p:blipFill>
        <p:spPr bwMode="auto">
          <a:xfrm>
            <a:off x="685800" y="5770591"/>
            <a:ext cx="742635" cy="720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DataONE_South America LOGO.t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646" y="5869284"/>
            <a:ext cx="1905000" cy="4545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5000">
        <p:fade/>
      </p:transition>
    </mc:Choice>
    <mc:Fallback>
      <p:transition xmlns:p14="http://schemas.microsoft.com/office/powerpoint/2010/main" spd="med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ONEDrive</a:t>
            </a:r>
            <a:r>
              <a:rPr lang="en-US" dirty="0" smtClean="0"/>
              <a:t> - root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2230-5450-D547-A1D3-5726BEA55F5C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9265" r="8066" b="52371"/>
          <a:stretch/>
        </p:blipFill>
        <p:spPr>
          <a:xfrm>
            <a:off x="457199" y="1500327"/>
            <a:ext cx="8274557" cy="3309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219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5000">
        <p:fade/>
      </p:transition>
    </mc:Choice>
    <mc:Fallback>
      <p:transition xmlns:p14="http://schemas.microsoft.com/office/powerpoint/2010/main" spd="med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Workspace content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2230-5450-D547-A1D3-5726BEA55F5C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4033"/>
          <a:stretch/>
        </p:blipFill>
        <p:spPr>
          <a:xfrm>
            <a:off x="663076" y="1714412"/>
            <a:ext cx="5611105" cy="376974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2674786" y="2640934"/>
            <a:ext cx="4457131" cy="2348746"/>
            <a:chOff x="2674786" y="2640934"/>
            <a:chExt cx="4457131" cy="2348746"/>
          </a:xfrm>
        </p:grpSpPr>
        <p:cxnSp>
          <p:nvCxnSpPr>
            <p:cNvPr id="8" name="Straight Arrow Connector 7"/>
            <p:cNvCxnSpPr/>
            <p:nvPr/>
          </p:nvCxnSpPr>
          <p:spPr>
            <a:xfrm flipH="1">
              <a:off x="2764694" y="2640934"/>
              <a:ext cx="1741982" cy="15733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2809650" y="2793334"/>
              <a:ext cx="1697026" cy="24093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2809650" y="2933122"/>
              <a:ext cx="1697026" cy="124742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2674786" y="3085522"/>
              <a:ext cx="1831890" cy="163444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2922034" y="3237922"/>
              <a:ext cx="1584642" cy="175175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765163" y="2702289"/>
              <a:ext cx="23667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Predefined Views</a:t>
              </a:r>
              <a:endParaRPr lang="en-US" sz="24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764694" y="3348929"/>
            <a:ext cx="4845782" cy="1315754"/>
            <a:chOff x="2764694" y="3348929"/>
            <a:chExt cx="4845782" cy="1315754"/>
          </a:xfrm>
        </p:grpSpPr>
        <p:cxnSp>
          <p:nvCxnSpPr>
            <p:cNvPr id="24" name="Straight Arrow Connector 23"/>
            <p:cNvCxnSpPr/>
            <p:nvPr/>
          </p:nvCxnSpPr>
          <p:spPr>
            <a:xfrm flipH="1" flipV="1">
              <a:off x="2764694" y="3348929"/>
              <a:ext cx="1899322" cy="83161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 flipV="1">
              <a:off x="2809650" y="3641118"/>
              <a:ext cx="1854366" cy="69182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 flipV="1">
              <a:off x="2809650" y="3933306"/>
              <a:ext cx="1854366" cy="55203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flipH="1" flipV="1">
              <a:off x="3124330" y="4485345"/>
              <a:ext cx="1539686" cy="9976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4809559" y="4203018"/>
              <a:ext cx="28009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User Defined Folders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63311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5000">
        <p:fade/>
      </p:transition>
    </mc:Choice>
    <mc:Fallback>
      <p:transition xmlns:p14="http://schemas.microsoft.com/office/powerpoint/2010/main" spd="med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and metadata directly </a:t>
            </a:r>
            <a:r>
              <a:rPr lang="en-US" dirty="0" err="1" smtClean="0"/>
              <a:t>browsable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2230-5450-D547-A1D3-5726BEA55F5C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900"/>
            <a:ext cx="9144000" cy="437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28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5000">
        <p:fade/>
      </p:transition>
    </mc:Choice>
    <mc:Fallback>
      <p:transition xmlns:p14="http://schemas.microsoft.com/office/powerpoint/2010/main" spd="med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 List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2230-5450-D547-A1D3-5726BEA55F5C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9144000" cy="395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41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5000">
        <p:fade/>
      </p:transition>
    </mc:Choice>
    <mc:Fallback>
      <p:transition xmlns:p14="http://schemas.microsoft.com/office/powerpoint/2010/main" spd="med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Regional Hierarchy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2230-5450-D547-A1D3-5726BEA55F5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670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9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5000">
        <p:fade/>
      </p:transition>
    </mc:Choice>
    <mc:Fallback>
      <p:transition xmlns:p14="http://schemas.microsoft.com/office/powerpoint/2010/main" spd="med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Coverage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2230-5450-D547-A1D3-5726BEA55F5C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1425"/>
            <a:ext cx="9144000" cy="53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42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5000">
        <p:fade/>
      </p:transition>
    </mc:Choice>
    <mc:Fallback>
      <p:transition xmlns:p14="http://schemas.microsoft.com/office/powerpoint/2010/main" spd="med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Coverage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2230-5450-D547-A1D3-5726BEA55F5C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1374" b="18358"/>
          <a:stretch/>
        </p:blipFill>
        <p:spPr>
          <a:xfrm>
            <a:off x="685555" y="1371703"/>
            <a:ext cx="6810586" cy="531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50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5000">
        <p:fade/>
      </p:transition>
    </mc:Choice>
    <mc:Fallback>
      <p:transition xmlns:p14="http://schemas.microsoft.com/office/powerpoint/2010/main" spd="med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Temporal Coverage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2230-5450-D547-A1D3-5726BEA55F5C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66" r="24658"/>
          <a:stretch/>
        </p:blipFill>
        <p:spPr>
          <a:xfrm>
            <a:off x="299859" y="1623133"/>
            <a:ext cx="8626945" cy="442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733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5000">
        <p:fade/>
      </p:transition>
    </mc:Choice>
    <mc:Fallback>
      <p:transition xmlns:p14="http://schemas.microsoft.com/office/powerpoint/2010/main" spd="med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Taxonomic Hierarchy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2230-5450-D547-A1D3-5726BEA55F5C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5395"/>
          <a:stretch/>
        </p:blipFill>
        <p:spPr>
          <a:xfrm>
            <a:off x="213533" y="1252368"/>
            <a:ext cx="8629712" cy="50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693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5000">
        <p:fade/>
      </p:transition>
    </mc:Choice>
    <mc:Fallback>
      <p:transition xmlns:p14="http://schemas.microsoft.com/office/powerpoint/2010/main" spd="med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Taxonomic Hierarchy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2230-5450-D547-A1D3-5726BEA55F5C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719" r="23310"/>
          <a:stretch/>
        </p:blipFill>
        <p:spPr>
          <a:xfrm>
            <a:off x="288620" y="1504905"/>
            <a:ext cx="8592147" cy="444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502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5000">
        <p:fade/>
      </p:transition>
    </mc:Choice>
    <mc:Fallback>
      <p:transition xmlns:p14="http://schemas.microsoft.com/office/powerpoint/2010/main" spd="med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DataONE Member Nodes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2230-5450-D547-A1D3-5726BEA55F5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289435"/>
            <a:ext cx="8229600" cy="4832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1F497D"/>
                </a:solidFill>
              </a:rPr>
              <a:t>Today: 11 production </a:t>
            </a:r>
            <a:r>
              <a:rPr lang="en-US" sz="2800" dirty="0" smtClean="0">
                <a:solidFill>
                  <a:srgbClr val="1F497D"/>
                </a:solidFill>
              </a:rPr>
              <a:t>data repositories</a:t>
            </a:r>
            <a:endParaRPr lang="en-US" sz="2800" dirty="0" smtClean="0">
              <a:solidFill>
                <a:srgbClr val="1F497D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800" dirty="0">
              <a:solidFill>
                <a:srgbClr val="1F497D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2800" dirty="0" smtClean="0">
              <a:solidFill>
                <a:srgbClr val="1F497D"/>
              </a:solidFill>
            </a:endParaRPr>
          </a:p>
          <a:p>
            <a:r>
              <a:rPr lang="en-US" sz="2800" dirty="0" smtClean="0">
                <a:solidFill>
                  <a:srgbClr val="1F497D"/>
                </a:solidFill>
              </a:rPr>
              <a:t/>
            </a:r>
            <a:br>
              <a:rPr lang="en-US" sz="2800" dirty="0" smtClean="0">
                <a:solidFill>
                  <a:srgbClr val="1F497D"/>
                </a:solidFill>
              </a:rPr>
            </a:br>
            <a:r>
              <a:rPr lang="en-US" sz="2800" dirty="0" smtClean="0">
                <a:solidFill>
                  <a:srgbClr val="1F497D"/>
                </a:solidFill>
              </a:rPr>
              <a:t/>
            </a:r>
            <a:br>
              <a:rPr lang="en-US" sz="2800" dirty="0" smtClean="0">
                <a:solidFill>
                  <a:srgbClr val="1F497D"/>
                </a:solidFill>
              </a:rPr>
            </a:br>
            <a:r>
              <a:rPr lang="en-US" sz="2800" dirty="0" smtClean="0">
                <a:solidFill>
                  <a:srgbClr val="1F497D"/>
                </a:solidFill>
              </a:rPr>
              <a:t/>
            </a:r>
            <a:br>
              <a:rPr lang="en-US" sz="2800" dirty="0" smtClean="0">
                <a:solidFill>
                  <a:srgbClr val="1F497D"/>
                </a:solidFill>
              </a:rPr>
            </a:br>
            <a:r>
              <a:rPr lang="en-US" sz="2800" dirty="0" smtClean="0">
                <a:solidFill>
                  <a:srgbClr val="1F497D"/>
                </a:solidFill>
              </a:rPr>
              <a:t/>
            </a:r>
            <a:br>
              <a:rPr lang="en-US" sz="2800" dirty="0" smtClean="0">
                <a:solidFill>
                  <a:srgbClr val="1F497D"/>
                </a:solidFill>
              </a:rPr>
            </a:br>
            <a:r>
              <a:rPr lang="en-US" sz="2800" dirty="0" smtClean="0">
                <a:solidFill>
                  <a:srgbClr val="1F497D"/>
                </a:solidFill>
              </a:rPr>
              <a:t/>
            </a:r>
            <a:br>
              <a:rPr lang="en-US" sz="2800" dirty="0" smtClean="0">
                <a:solidFill>
                  <a:srgbClr val="1F497D"/>
                </a:solidFill>
              </a:rPr>
            </a:br>
            <a:r>
              <a:rPr lang="en-US" sz="2800" dirty="0" smtClean="0">
                <a:solidFill>
                  <a:srgbClr val="1F497D"/>
                </a:solidFill>
              </a:rPr>
              <a:t/>
            </a:r>
            <a:br>
              <a:rPr lang="en-US" sz="2800" dirty="0" smtClean="0">
                <a:solidFill>
                  <a:srgbClr val="1F497D"/>
                </a:solidFill>
              </a:rPr>
            </a:br>
            <a:endParaRPr lang="en-US" sz="2800" dirty="0" smtClean="0">
              <a:solidFill>
                <a:srgbClr val="1F497D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2800" dirty="0" smtClean="0">
                <a:solidFill>
                  <a:srgbClr val="1F497D"/>
                </a:solidFill>
              </a:rPr>
              <a:t> Near-term several more, e.g.: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631" y="5234953"/>
            <a:ext cx="950977" cy="594360"/>
          </a:xfrm>
          <a:prstGeom prst="rect">
            <a:avLst/>
          </a:prstGeom>
          <a:ln>
            <a:solidFill>
              <a:srgbClr val="1F497D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3335" y="5234953"/>
            <a:ext cx="726440" cy="594360"/>
          </a:xfrm>
          <a:prstGeom prst="rect">
            <a:avLst/>
          </a:prstGeom>
          <a:solidFill>
            <a:srgbClr val="FFFFFF"/>
          </a:solidFill>
          <a:ln>
            <a:solidFill>
              <a:srgbClr val="1F497D"/>
            </a:solidFill>
          </a:ln>
        </p:spPr>
      </p:pic>
      <p:pic>
        <p:nvPicPr>
          <p:cNvPr id="17" name="Picture 16" descr="ORNLDAACLog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029" y="2001302"/>
            <a:ext cx="534921" cy="594360"/>
          </a:xfrm>
          <a:prstGeom prst="rect">
            <a:avLst/>
          </a:prstGeom>
          <a:ln>
            <a:solidFill>
              <a:srgbClr val="1A435D"/>
            </a:solidFill>
          </a:ln>
        </p:spPr>
      </p:pic>
      <p:pic>
        <p:nvPicPr>
          <p:cNvPr id="18" name="Picture 17" descr="KNBLogo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0556" y="3322682"/>
            <a:ext cx="618136" cy="594360"/>
          </a:xfrm>
          <a:prstGeom prst="rect">
            <a:avLst/>
          </a:prstGeom>
          <a:ln>
            <a:solidFill>
              <a:srgbClr val="1A435D"/>
            </a:solidFill>
          </a:ln>
        </p:spPr>
      </p:pic>
      <p:pic>
        <p:nvPicPr>
          <p:cNvPr id="19" name="Picture 18" descr="USGSLogo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030" y="3986140"/>
            <a:ext cx="1557228" cy="594360"/>
          </a:xfrm>
          <a:prstGeom prst="rect">
            <a:avLst/>
          </a:prstGeom>
          <a:ln>
            <a:solidFill>
              <a:srgbClr val="1A435D"/>
            </a:solidFill>
          </a:ln>
        </p:spPr>
      </p:pic>
      <p:pic>
        <p:nvPicPr>
          <p:cNvPr id="20" name="Picture 19" descr="ONEShare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5826" y="3986140"/>
            <a:ext cx="3256782" cy="594360"/>
          </a:xfrm>
          <a:prstGeom prst="rect">
            <a:avLst/>
          </a:prstGeom>
          <a:ln>
            <a:solidFill>
              <a:srgbClr val="1A435D"/>
            </a:solidFill>
          </a:ln>
        </p:spPr>
      </p:pic>
      <p:pic>
        <p:nvPicPr>
          <p:cNvPr id="21" name="Picture 20" descr="SanParksLogo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3677" y="2001302"/>
            <a:ext cx="653799" cy="594360"/>
          </a:xfrm>
          <a:prstGeom prst="rect">
            <a:avLst/>
          </a:prstGeom>
          <a:ln>
            <a:solidFill>
              <a:srgbClr val="1A435D"/>
            </a:solidFill>
          </a:ln>
        </p:spPr>
      </p:pic>
      <p:pic>
        <p:nvPicPr>
          <p:cNvPr id="22" name="Picture 21" descr="CornellLab.jp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7883" y="3316191"/>
            <a:ext cx="2709594" cy="594360"/>
          </a:xfrm>
          <a:prstGeom prst="rect">
            <a:avLst/>
          </a:prstGeom>
          <a:ln>
            <a:solidFill>
              <a:srgbClr val="1A435D"/>
            </a:solidFill>
          </a:ln>
        </p:spPr>
      </p:pic>
      <p:pic>
        <p:nvPicPr>
          <p:cNvPr id="23" name="Picture 22" descr="Pisco.jp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5732" y="2001302"/>
            <a:ext cx="2113280" cy="594360"/>
          </a:xfrm>
          <a:prstGeom prst="rect">
            <a:avLst/>
          </a:prstGeom>
          <a:ln>
            <a:solidFill>
              <a:srgbClr val="1A435D"/>
            </a:solidFill>
          </a:ln>
        </p:spPr>
      </p:pic>
      <p:pic>
        <p:nvPicPr>
          <p:cNvPr id="24" name="Picture 23" descr="MerrittLogo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031" y="2664760"/>
            <a:ext cx="3827677" cy="594360"/>
          </a:xfrm>
          <a:prstGeom prst="rect">
            <a:avLst/>
          </a:prstGeom>
          <a:ln>
            <a:solidFill>
              <a:srgbClr val="1A435D"/>
            </a:solidFill>
          </a:ln>
        </p:spPr>
      </p:pic>
      <p:pic>
        <p:nvPicPr>
          <p:cNvPr id="25" name="Picture 24" descr="Lter.jp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6029" y="3322682"/>
            <a:ext cx="469551" cy="594360"/>
          </a:xfrm>
          <a:prstGeom prst="rect">
            <a:avLst/>
          </a:prstGeom>
          <a:ln>
            <a:solidFill>
              <a:srgbClr val="1A435D"/>
            </a:solidFill>
          </a:ln>
        </p:spPr>
      </p:pic>
      <p:pic>
        <p:nvPicPr>
          <p:cNvPr id="26" name="Picture 25" descr="ESA.jpg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1573" y="3992552"/>
            <a:ext cx="1196464" cy="594360"/>
          </a:xfrm>
          <a:prstGeom prst="rect">
            <a:avLst/>
          </a:prstGeom>
          <a:ln>
            <a:solidFill>
              <a:srgbClr val="1A435D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6029" y="4598436"/>
            <a:ext cx="4889500" cy="711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20516" y="5981667"/>
            <a:ext cx="1592092" cy="5097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158802" y="5981667"/>
            <a:ext cx="730973" cy="49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0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5000">
        <p:fade/>
      </p:transition>
    </mc:Choice>
    <mc:Fallback>
      <p:transition xmlns:p14="http://schemas.microsoft.com/office/powerpoint/2010/main" spd="med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ONEDrive</a:t>
            </a:r>
            <a:r>
              <a:rPr lang="en-US" dirty="0" smtClean="0"/>
              <a:t>: 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Three main focus areas: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Refine the content views</a:t>
            </a:r>
          </a:p>
          <a:p>
            <a:pPr marL="696912" lvl="1" indent="-342900"/>
            <a:r>
              <a:rPr lang="en-US" dirty="0" smtClean="0"/>
              <a:t>Improve client side rendering of results</a:t>
            </a:r>
          </a:p>
          <a:p>
            <a:pPr marL="696912" lvl="1" indent="-342900"/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Augment search index (e.g. taxonomic, spatial)</a:t>
            </a:r>
          </a:p>
          <a:p>
            <a:pPr marL="696912" lvl="1" indent="-342900"/>
            <a:r>
              <a:rPr lang="en-US" dirty="0"/>
              <a:t>Utilize external services for </a:t>
            </a:r>
            <a:r>
              <a:rPr lang="en-US" dirty="0" smtClean="0"/>
              <a:t>lookups</a:t>
            </a:r>
          </a:p>
          <a:p>
            <a:pPr marL="696912" lvl="1" indent="-342900"/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Add </a:t>
            </a:r>
            <a:r>
              <a:rPr lang="en-US" dirty="0" err="1" smtClean="0"/>
              <a:t>Drag’n’Drop</a:t>
            </a:r>
            <a:r>
              <a:rPr lang="en-US" dirty="0" smtClean="0"/>
              <a:t> write support</a:t>
            </a:r>
          </a:p>
          <a:p>
            <a:pPr marL="696912" lvl="1" indent="-342900"/>
            <a:r>
              <a:rPr lang="en-US" dirty="0" smtClean="0"/>
              <a:t>Upload content to Member Nodes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2230-5450-D547-A1D3-5726BEA55F5C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 descr="ONEDRIVE.t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317" y="621882"/>
            <a:ext cx="2012883" cy="54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633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5000">
        <p:fade/>
      </p:transition>
    </mc:Choice>
    <mc:Fallback>
      <p:transition xmlns:p14="http://schemas.microsoft.com/office/powerpoint/2010/main" spd="med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5" name="Picture 1"/>
          <p:cNvPicPr>
            <a:picLocks noChangeAspect="1" noChangeArrowheads="1"/>
          </p:cNvPicPr>
          <p:nvPr/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800" y="1981200"/>
            <a:ext cx="37592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14902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>
                    <a:alpha val="14902"/>
                  </a:schemeClr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47106" name="Text Box 2"/>
          <p:cNvSpPr txBox="1">
            <a:spLocks noChangeArrowheads="1"/>
          </p:cNvSpPr>
          <p:nvPr/>
        </p:nvSpPr>
        <p:spPr bwMode="auto">
          <a:xfrm>
            <a:off x="8442325" y="6467475"/>
            <a:ext cx="244475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 algn="r">
              <a:defRPr/>
            </a:pPr>
            <a:fld id="{174E6BE3-65A4-F948-99BB-8167C75CF5E4}" type="slidenum">
              <a:rPr lang="en-US" smtClean="0">
                <a:solidFill>
                  <a:srgbClr val="878787"/>
                </a:solidFill>
                <a:latin typeface="Calibri" charset="0"/>
                <a:cs typeface="Calibri" charset="0"/>
                <a:sym typeface="Calibri" charset="0"/>
              </a:rPr>
              <a:pPr algn="r">
                <a:defRPr/>
              </a:pPr>
              <a:t>3</a:t>
            </a:fld>
            <a:endParaRPr lang="en-US" smtClean="0">
              <a:solidFill>
                <a:srgbClr val="878787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113667" name="Rectangle 3"/>
          <p:cNvSpPr>
            <a:spLocks/>
          </p:cNvSpPr>
          <p:nvPr/>
        </p:nvSpPr>
        <p:spPr bwMode="auto">
          <a:xfrm>
            <a:off x="7004050" y="6486525"/>
            <a:ext cx="21463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3668" name="Line 4"/>
          <p:cNvSpPr>
            <a:spLocks noChangeShapeType="1"/>
          </p:cNvSpPr>
          <p:nvPr/>
        </p:nvSpPr>
        <p:spPr bwMode="auto">
          <a:xfrm>
            <a:off x="457200" y="1166813"/>
            <a:ext cx="8229600" cy="1587"/>
          </a:xfrm>
          <a:prstGeom prst="line">
            <a:avLst/>
          </a:prstGeom>
          <a:noFill/>
          <a:ln w="25400">
            <a:solidFill>
              <a:srgbClr val="18607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13669" name="Rectangle 5"/>
          <p:cNvSpPr>
            <a:spLocks/>
          </p:cNvSpPr>
          <p:nvPr/>
        </p:nvSpPr>
        <p:spPr bwMode="auto">
          <a:xfrm>
            <a:off x="7004050" y="6486525"/>
            <a:ext cx="21463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7110" name="Rectangle 6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Repositories </a:t>
            </a:r>
            <a:r>
              <a:rPr lang="en-US" dirty="0" smtClean="0"/>
              <a:t>around the world</a:t>
            </a:r>
          </a:p>
        </p:txBody>
      </p:sp>
      <p:sp>
        <p:nvSpPr>
          <p:cNvPr id="47111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spcBef>
                <a:spcPct val="0"/>
              </a:spcBef>
              <a:defRPr/>
            </a:pPr>
            <a:r>
              <a:rPr lang="en-US" sz="2000" dirty="0" smtClean="0"/>
              <a:t> Many independent repositories</a:t>
            </a:r>
          </a:p>
          <a:p>
            <a:pPr marL="0" indent="0" eaLnBrk="1" hangingPunct="1">
              <a:spcBef>
                <a:spcPct val="0"/>
              </a:spcBef>
              <a:defRPr/>
            </a:pPr>
            <a:endParaRPr lang="en-US" sz="2000" dirty="0"/>
          </a:p>
          <a:p>
            <a:pPr marL="0" indent="0" eaLnBrk="1" hangingPunct="1">
              <a:spcBef>
                <a:spcPct val="0"/>
              </a:spcBef>
              <a:defRPr/>
            </a:pPr>
            <a:r>
              <a:rPr lang="en-US" sz="2000" dirty="0" smtClean="0"/>
              <a:t> DataONE ‘expands’ as these join the network</a:t>
            </a:r>
          </a:p>
        </p:txBody>
      </p:sp>
      <p:pic>
        <p:nvPicPr>
          <p:cNvPr id="113672" name="Picture 8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0" y="3479800"/>
            <a:ext cx="5867400" cy="360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113673" name="Group 11"/>
          <p:cNvGrpSpPr>
            <a:grpSpLocks/>
          </p:cNvGrpSpPr>
          <p:nvPr/>
        </p:nvGrpSpPr>
        <p:grpSpPr bwMode="auto">
          <a:xfrm>
            <a:off x="7702550" y="280988"/>
            <a:ext cx="1365250" cy="1389062"/>
            <a:chOff x="0" y="0"/>
            <a:chExt cx="859" cy="874"/>
          </a:xfrm>
        </p:grpSpPr>
        <p:sp>
          <p:nvSpPr>
            <p:cNvPr id="113674" name="Rectangle 9"/>
            <p:cNvSpPr>
              <a:spLocks/>
            </p:cNvSpPr>
            <p:nvPr/>
          </p:nvSpPr>
          <p:spPr bwMode="auto">
            <a:xfrm>
              <a:off x="111" y="360"/>
              <a:ext cx="571" cy="249"/>
            </a:xfrm>
            <a:prstGeom prst="rect">
              <a:avLst/>
            </a:prstGeom>
            <a:solidFill>
              <a:srgbClr val="4F81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pic>
          <p:nvPicPr>
            <p:cNvPr id="113675" name="Picture 1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96" t="10146" r="16837" b="16034"/>
            <a:stretch>
              <a:fillRect/>
            </a:stretch>
          </p:blipFill>
          <p:spPr bwMode="auto">
            <a:xfrm>
              <a:off x="0" y="0"/>
              <a:ext cx="859" cy="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62101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5000">
        <p:fade/>
      </p:transition>
    </mc:Choice>
    <mc:Fallback>
      <p:transition xmlns:p14="http://schemas.microsoft.com/office/powerpoint/2010/main" spd="med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Discover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8850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58765" y="1432057"/>
            <a:ext cx="2818169" cy="490349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6" rIns="91430" bIns="45716" numCol="1" anchor="t" anchorCtr="0" compatLnSpc="1">
            <a:prstTxWarp prst="textNoShape">
              <a:avLst/>
            </a:prstTxWarp>
            <a:normAutofit/>
          </a:bodyPr>
          <a:lstStyle/>
          <a:p>
            <a:pPr marL="163495" indent="-163495" eaLnBrk="1" hangingPunct="1">
              <a:lnSpc>
                <a:spcPct val="90000"/>
              </a:lnSpc>
              <a:spcBef>
                <a:spcPts val="1675"/>
              </a:spcBef>
              <a:buFontTx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Data discovery </a:t>
            </a:r>
            <a:r>
              <a:rPr lang="en-US" sz="24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portal</a:t>
            </a:r>
            <a:endParaRPr lang="en-US" sz="2400" dirty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marL="163495" indent="-163495" eaLnBrk="1" hangingPunct="1">
              <a:lnSpc>
                <a:spcPct val="90000"/>
              </a:lnSpc>
              <a:spcBef>
                <a:spcPts val="1675"/>
              </a:spcBef>
              <a:buFontTx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Search </a:t>
            </a: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and retrieval of content indexed by DataONE</a:t>
            </a:r>
          </a:p>
          <a:p>
            <a:pPr marL="163495" indent="-163495" eaLnBrk="1" hangingPunct="1">
              <a:lnSpc>
                <a:spcPct val="90000"/>
              </a:lnSpc>
              <a:spcBef>
                <a:spcPts val="1675"/>
              </a:spcBef>
              <a:buFontTx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Collates metadata across all Member Nodes</a:t>
            </a:r>
            <a:endParaRPr lang="en-US" sz="2400" dirty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marL="163495" indent="-163495" eaLnBrk="1" hangingPunct="1">
              <a:lnSpc>
                <a:spcPct val="90000"/>
              </a:lnSpc>
              <a:spcBef>
                <a:spcPts val="1675"/>
              </a:spcBef>
              <a:buFontTx/>
              <a:buChar char="•"/>
            </a:pPr>
            <a:r>
              <a:rPr lang="en-US" sz="240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Operates on each Coordinating </a:t>
            </a:r>
            <a:r>
              <a:rPr lang="en-US" sz="2400" dirty="0" smtClean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rPr>
              <a:t>Node</a:t>
            </a:r>
          </a:p>
        </p:txBody>
      </p:sp>
      <p:pic>
        <p:nvPicPr>
          <p:cNvPr id="2" name="Picture 1" descr="mercury-sear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934" y="274638"/>
            <a:ext cx="6067065" cy="6060912"/>
          </a:xfrm>
          <a:prstGeom prst="rect">
            <a:avLst/>
          </a:prstGeom>
        </p:spPr>
      </p:pic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2608" y="6491450"/>
            <a:ext cx="2133600" cy="365125"/>
          </a:xfrm>
        </p:spPr>
        <p:txBody>
          <a:bodyPr/>
          <a:lstStyle/>
          <a:p>
            <a:fld id="{87EF2230-5450-D547-A1D3-5726BEA55F5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393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5000">
        <p:fade/>
      </p:transition>
    </mc:Choice>
    <mc:Fallback>
      <p:transition xmlns:p14="http://schemas.microsoft.com/office/powerpoint/2010/main" spd="med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DataONE_Glob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181" y="3344747"/>
            <a:ext cx="2175043" cy="21370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14080" cy="892681"/>
          </a:xfrm>
        </p:spPr>
        <p:txBody>
          <a:bodyPr>
            <a:normAutofit/>
          </a:bodyPr>
          <a:lstStyle/>
          <a:p>
            <a:r>
              <a:rPr lang="en-US" dirty="0" smtClean="0"/>
              <a:t>Investigator Toolkit (ITK)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2230-5450-D547-A1D3-5726BEA55F5C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 descr="MN.t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63" y="3930148"/>
            <a:ext cx="2561302" cy="2561302"/>
          </a:xfrm>
          <a:prstGeom prst="rect">
            <a:avLst/>
          </a:prstGeom>
        </p:spPr>
      </p:pic>
      <p:pic>
        <p:nvPicPr>
          <p:cNvPr id="7" name="Picture 6" descr="CN.t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014" y="4043960"/>
            <a:ext cx="2561302" cy="256130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494034" y="1096376"/>
            <a:ext cx="2560320" cy="2560320"/>
            <a:chOff x="3494034" y="1410499"/>
            <a:chExt cx="2560320" cy="2560320"/>
          </a:xfrm>
        </p:grpSpPr>
        <p:pic>
          <p:nvPicPr>
            <p:cNvPr id="8" name="Picture 7" descr="toolkit2melon.psd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4034" y="1410499"/>
              <a:ext cx="2560320" cy="256032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4313965" y="3059880"/>
              <a:ext cx="92304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 smtClean="0"/>
                <a:t>ITK</a:t>
              </a:r>
              <a:endParaRPr lang="en-US" sz="4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13759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5000">
        <p:fade/>
      </p:transition>
    </mc:Choice>
    <mc:Fallback>
      <p:transition xmlns:p14="http://schemas.microsoft.com/office/powerpoint/2010/main" spd="med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14080" cy="892681"/>
          </a:xfrm>
        </p:spPr>
        <p:txBody>
          <a:bodyPr>
            <a:normAutofit/>
          </a:bodyPr>
          <a:lstStyle/>
          <a:p>
            <a:r>
              <a:rPr lang="en-US" dirty="0" smtClean="0"/>
              <a:t>Gateway for Researchers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2230-5450-D547-A1D3-5726BEA55F5C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752663" y="1096376"/>
            <a:ext cx="6045653" cy="5508886"/>
            <a:chOff x="1752663" y="1096376"/>
            <a:chExt cx="6045653" cy="5508886"/>
          </a:xfrm>
        </p:grpSpPr>
        <p:pic>
          <p:nvPicPr>
            <p:cNvPr id="21" name="Picture 20" descr="DataONE_Glob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4181" y="3344747"/>
              <a:ext cx="2175043" cy="2137006"/>
            </a:xfrm>
            <a:prstGeom prst="rect">
              <a:avLst/>
            </a:prstGeom>
          </p:spPr>
        </p:pic>
        <p:pic>
          <p:nvPicPr>
            <p:cNvPr id="6" name="Picture 5" descr="MN.t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663" y="3930148"/>
              <a:ext cx="2561302" cy="2561302"/>
            </a:xfrm>
            <a:prstGeom prst="rect">
              <a:avLst/>
            </a:prstGeom>
          </p:spPr>
        </p:pic>
        <p:pic>
          <p:nvPicPr>
            <p:cNvPr id="7" name="Picture 6" descr="CN.ti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7014" y="4043960"/>
              <a:ext cx="2561302" cy="2561302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>
            <a:xfrm>
              <a:off x="3494034" y="1096376"/>
              <a:ext cx="2560320" cy="2560320"/>
              <a:chOff x="3494034" y="1410499"/>
              <a:chExt cx="2560320" cy="2560320"/>
            </a:xfrm>
          </p:grpSpPr>
          <p:pic>
            <p:nvPicPr>
              <p:cNvPr id="8" name="Picture 7" descr="toolkit2melon.psd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4034" y="1410499"/>
                <a:ext cx="2560320" cy="2560320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4313965" y="3059880"/>
                <a:ext cx="92304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400" b="1" dirty="0" smtClean="0"/>
                  <a:t>ITK</a:t>
                </a:r>
                <a:endParaRPr lang="en-US" sz="4400" b="1" dirty="0"/>
              </a:p>
            </p:txBody>
          </p:sp>
        </p:grpSp>
      </p:grpSp>
      <p:grpSp>
        <p:nvGrpSpPr>
          <p:cNvPr id="14" name="Group 13"/>
          <p:cNvGrpSpPr/>
          <p:nvPr/>
        </p:nvGrpSpPr>
        <p:grpSpPr>
          <a:xfrm>
            <a:off x="1046420" y="1273797"/>
            <a:ext cx="7552198" cy="4031150"/>
            <a:chOff x="1046420" y="1273797"/>
            <a:chExt cx="7552198" cy="403115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46420" y="1273797"/>
              <a:ext cx="1520582" cy="22414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Picture 10" descr="7-419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2648" y="1503001"/>
              <a:ext cx="1915970" cy="1631312"/>
            </a:xfrm>
            <a:prstGeom prst="rect">
              <a:avLst/>
            </a:prstGeom>
          </p:spPr>
        </p:pic>
        <p:sp>
          <p:nvSpPr>
            <p:cNvPr id="12" name="Bent Arrow 11"/>
            <p:cNvSpPr/>
            <p:nvPr/>
          </p:nvSpPr>
          <p:spPr>
            <a:xfrm rot="10800000">
              <a:off x="6297574" y="3344747"/>
              <a:ext cx="1337652" cy="1960200"/>
            </a:xfrm>
            <a:prstGeom prst="ben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Bent Arrow 14"/>
            <p:cNvSpPr/>
            <p:nvPr/>
          </p:nvSpPr>
          <p:spPr>
            <a:xfrm rot="10800000" flipH="1">
              <a:off x="1809524" y="3656695"/>
              <a:ext cx="1337652" cy="1648251"/>
            </a:xfrm>
            <a:prstGeom prst="ben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6245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5000">
        <p:fade/>
      </p:transition>
    </mc:Choice>
    <mc:Fallback>
      <p:transition xmlns:p14="http://schemas.microsoft.com/office/powerpoint/2010/main" spd="med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58001E-7 -4.36271E-6 L -9.58001E-7 0.4381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9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Content Placeholder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700496"/>
              </p:ext>
            </p:extLst>
          </p:nvPr>
        </p:nvGraphicFramePr>
        <p:xfrm>
          <a:off x="1161178" y="1323599"/>
          <a:ext cx="7030322" cy="5255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Tools Across the Data Life Cycle</a:t>
            </a:r>
            <a:endParaRPr lang="en-US" dirty="0"/>
          </a:p>
        </p:txBody>
      </p:sp>
      <p:pic>
        <p:nvPicPr>
          <p:cNvPr id="12" name="Picture 11" descr="DataUpLogo.t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735" y="2133819"/>
            <a:ext cx="1554701" cy="384048"/>
          </a:xfrm>
          <a:prstGeom prst="rect">
            <a:avLst/>
          </a:prstGeom>
        </p:spPr>
      </p:pic>
      <p:pic>
        <p:nvPicPr>
          <p:cNvPr id="58" name="Picture 57" descr="ONEMercuryLogo.tif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07" y="5813618"/>
            <a:ext cx="1850089" cy="384048"/>
          </a:xfrm>
          <a:prstGeom prst="rect">
            <a:avLst/>
          </a:prstGeom>
        </p:spPr>
      </p:pic>
      <p:pic>
        <p:nvPicPr>
          <p:cNvPr id="60" name="Picture 59" descr="DMP_Tool_noTagline.ti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794" y="1995157"/>
            <a:ext cx="1876096" cy="384048"/>
          </a:xfrm>
          <a:prstGeom prst="rect">
            <a:avLst/>
          </a:prstGeom>
        </p:spPr>
      </p:pic>
      <p:pic>
        <p:nvPicPr>
          <p:cNvPr id="27" name="Picture 26" descr="toolkit2melon.ti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703" y="2971978"/>
            <a:ext cx="1972188" cy="1972188"/>
          </a:xfrm>
          <a:prstGeom prst="rect">
            <a:avLst/>
          </a:prstGeom>
        </p:spPr>
      </p:pic>
      <p:sp>
        <p:nvSpPr>
          <p:cNvPr id="2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2608" y="6491450"/>
            <a:ext cx="2133600" cy="365125"/>
          </a:xfrm>
        </p:spPr>
        <p:txBody>
          <a:bodyPr/>
          <a:lstStyle/>
          <a:p>
            <a:fld id="{87EF2230-5450-D547-A1D3-5726BEA55F5C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8" name="Picture 27" descr="DataUpLogo.t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144" y="5621594"/>
            <a:ext cx="1554701" cy="38404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80700" y="4127276"/>
            <a:ext cx="1560956" cy="523220"/>
            <a:chOff x="202050" y="2223706"/>
            <a:chExt cx="1560956" cy="523220"/>
          </a:xfrm>
        </p:grpSpPr>
        <p:pic>
          <p:nvPicPr>
            <p:cNvPr id="54" name="Picture 53" descr="ONEShareLogoTRANS.tif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2050" y="2329531"/>
              <a:ext cx="556341" cy="380359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658282" y="2223706"/>
              <a:ext cx="11047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 smtClean="0">
                  <a:solidFill>
                    <a:srgbClr val="53818F"/>
                  </a:solidFill>
                  <a:latin typeface="Avenir Roman"/>
                  <a:cs typeface="Avenir Roman"/>
                </a:rPr>
                <a:t>Drive</a:t>
              </a:r>
              <a:endParaRPr lang="en-US" sz="2800" i="1" dirty="0">
                <a:solidFill>
                  <a:srgbClr val="53818F"/>
                </a:solidFill>
                <a:latin typeface="Avenir Roman"/>
                <a:cs typeface="Avenir Roman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36933" y="2274671"/>
            <a:ext cx="1560956" cy="523220"/>
            <a:chOff x="202050" y="2223706"/>
            <a:chExt cx="1560956" cy="523220"/>
          </a:xfrm>
        </p:grpSpPr>
        <p:pic>
          <p:nvPicPr>
            <p:cNvPr id="15" name="Picture 14" descr="ONEShareLogoTRANS.tif"/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2050" y="2329531"/>
              <a:ext cx="556341" cy="380359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58282" y="2223706"/>
              <a:ext cx="11047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i="1" dirty="0" smtClean="0">
                  <a:solidFill>
                    <a:srgbClr val="53818F"/>
                  </a:solidFill>
                  <a:latin typeface="Avenir Roman"/>
                  <a:cs typeface="Avenir Roman"/>
                </a:rPr>
                <a:t>Drive</a:t>
              </a:r>
              <a:endParaRPr lang="en-US" sz="2800" i="1" dirty="0">
                <a:solidFill>
                  <a:srgbClr val="53818F"/>
                </a:solidFill>
                <a:latin typeface="Avenir Roman"/>
                <a:cs typeface="Avenir Roman"/>
              </a:endParaRPr>
            </a:p>
          </p:txBody>
        </p:sp>
      </p:grpSp>
      <p:sp>
        <p:nvSpPr>
          <p:cNvPr id="17" name="Donut 16"/>
          <p:cNvSpPr/>
          <p:nvPr/>
        </p:nvSpPr>
        <p:spPr>
          <a:xfrm>
            <a:off x="89817" y="3327500"/>
            <a:ext cx="3119328" cy="1811202"/>
          </a:xfrm>
          <a:prstGeom prst="donut">
            <a:avLst>
              <a:gd name="adj" fmla="val 4032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511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5000">
        <p:fade/>
      </p:transition>
    </mc:Choice>
    <mc:Fallback>
      <p:transition xmlns:p14="http://schemas.microsoft.com/office/powerpoint/2010/main" spd="med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Workflow: manual downloads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F2230-5450-D547-A1D3-5726BEA55F5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99" y="2967429"/>
            <a:ext cx="2302566" cy="13911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19505" y="2371222"/>
            <a:ext cx="5412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?</a:t>
            </a:r>
            <a:endParaRPr lang="en-US" sz="6000" dirty="0"/>
          </a:p>
        </p:txBody>
      </p:sp>
      <p:pic>
        <p:nvPicPr>
          <p:cNvPr id="8" name="Picture 7" descr="mercury-search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" r="3080" b="28880"/>
          <a:stretch/>
        </p:blipFill>
        <p:spPr>
          <a:xfrm>
            <a:off x="4023416" y="1432732"/>
            <a:ext cx="4023416" cy="3013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061" y="3779291"/>
            <a:ext cx="3899792" cy="244813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 flipV="1">
            <a:off x="2528684" y="4546158"/>
            <a:ext cx="2247718" cy="2472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2528684" y="4698558"/>
            <a:ext cx="2400118" cy="5443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528684" y="4850958"/>
            <a:ext cx="2400118" cy="8639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2528684" y="5003358"/>
            <a:ext cx="2400118" cy="11272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820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5000">
        <p:fade/>
      </p:transition>
    </mc:Choice>
    <mc:Fallback>
      <p:transition xmlns:p14="http://schemas.microsoft.com/office/powerpoint/2010/main" spd="med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Workspace defines network drive contents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Select by specific objects or queries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Web interface to select targets, refine queries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Access content with unmodified applications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31635" y="4495800"/>
            <a:ext cx="8143077" cy="2046253"/>
            <a:chOff x="318384" y="3948176"/>
            <a:chExt cx="8143077" cy="2046253"/>
          </a:xfrm>
        </p:grpSpPr>
        <p:sp useBgFill="1">
          <p:nvSpPr>
            <p:cNvPr id="6" name="TextBox 5"/>
            <p:cNvSpPr txBox="1"/>
            <p:nvPr/>
          </p:nvSpPr>
          <p:spPr>
            <a:xfrm>
              <a:off x="3373946" y="4880797"/>
              <a:ext cx="915598" cy="369332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sz="1800" dirty="0" smtClean="0">
                  <a:solidFill>
                    <a:srgbClr val="155B6A"/>
                  </a:solidFill>
                </a:rPr>
                <a:t>[Filters]</a:t>
              </a:r>
              <a:endParaRPr lang="en-US" sz="1800" dirty="0">
                <a:solidFill>
                  <a:srgbClr val="155B6A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384" y="3948176"/>
              <a:ext cx="2302566" cy="1391134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>
              <a:stCxn id="6" idx="3"/>
              <a:endCxn id="11" idx="2"/>
            </p:cNvCxnSpPr>
            <p:nvPr/>
          </p:nvCxnSpPr>
          <p:spPr>
            <a:xfrm>
              <a:off x="4289544" y="5065463"/>
              <a:ext cx="1688125" cy="39105"/>
            </a:xfrm>
            <a:prstGeom prst="straightConnector1">
              <a:avLst/>
            </a:prstGeom>
            <a:ln w="38100">
              <a:solidFill>
                <a:schemeClr val="accent2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/>
            <p:nvPr/>
          </p:nvGrpSpPr>
          <p:grpSpPr>
            <a:xfrm>
              <a:off x="5969941" y="4214707"/>
              <a:ext cx="2491520" cy="1779722"/>
              <a:chOff x="5516938" y="3616073"/>
              <a:chExt cx="3235740" cy="2176116"/>
            </a:xfrm>
          </p:grpSpPr>
          <p:sp>
            <p:nvSpPr>
              <p:cNvPr id="11" name="Cloud 10"/>
              <p:cNvSpPr/>
              <p:nvPr/>
            </p:nvSpPr>
            <p:spPr>
              <a:xfrm>
                <a:off x="5516938" y="3616073"/>
                <a:ext cx="3235740" cy="2176116"/>
              </a:xfrm>
              <a:prstGeom prst="cloud">
                <a:avLst/>
              </a:prstGeom>
              <a:solidFill>
                <a:schemeClr val="accent5">
                  <a:lumMod val="20000"/>
                  <a:lumOff val="80000"/>
                  <a:alpha val="78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" name="Group 11"/>
              <p:cNvGrpSpPr/>
              <p:nvPr/>
            </p:nvGrpSpPr>
            <p:grpSpPr>
              <a:xfrm>
                <a:off x="5948599" y="4306095"/>
                <a:ext cx="2375343" cy="920368"/>
                <a:chOff x="5948599" y="4306095"/>
                <a:chExt cx="2375343" cy="920368"/>
              </a:xfrm>
            </p:grpSpPr>
            <p:pic>
              <p:nvPicPr>
                <p:cNvPr id="13" name="Picture 12" descr="DataONE_South America LOGO.ti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48599" y="4306095"/>
                  <a:ext cx="2375343" cy="566744"/>
                </a:xfrm>
                <a:prstGeom prst="rect">
                  <a:avLst/>
                </a:prstGeom>
              </p:spPr>
            </p:pic>
            <p:sp>
              <p:nvSpPr>
                <p:cNvPr id="14" name="TextBox 13"/>
                <p:cNvSpPr txBox="1"/>
                <p:nvPr/>
              </p:nvSpPr>
              <p:spPr>
                <a:xfrm>
                  <a:off x="6447213" y="4764798"/>
                  <a:ext cx="130095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 dirty="0" smtClean="0">
                      <a:solidFill>
                        <a:srgbClr val="155B6A"/>
                      </a:solidFill>
                    </a:rPr>
                    <a:t>Network</a:t>
                  </a:r>
                  <a:endParaRPr lang="en-US" sz="2400" b="1" dirty="0">
                    <a:solidFill>
                      <a:srgbClr val="155B6A"/>
                    </a:solidFill>
                  </a:endParaRPr>
                </a:p>
              </p:txBody>
            </p:sp>
          </p:grpSp>
        </p:grpSp>
      </p:grpSp>
      <p:sp>
        <p:nvSpPr>
          <p:cNvPr id="18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274640"/>
            <a:ext cx="8229600" cy="89217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err="1" smtClean="0">
                <a:latin typeface="Calibri" charset="0"/>
                <a:ea typeface="ヒラギノ角ゴ ProN W3" charset="0"/>
                <a:cs typeface="ヒラギノ角ゴ ProN W3" charset="0"/>
              </a:rPr>
              <a:t>ONEDrive</a:t>
            </a:r>
            <a:r>
              <a:rPr lang="en-US" dirty="0" smtClean="0">
                <a:latin typeface="Calibri" charset="0"/>
                <a:ea typeface="ヒラギノ角ゴ ProN W3" charset="0"/>
                <a:cs typeface="ヒラギノ角ゴ ProN W3" charset="0"/>
              </a:rPr>
              <a:t> Workflow</a:t>
            </a:r>
            <a:endParaRPr lang="en-US" dirty="0" smtClean="0"/>
          </a:p>
        </p:txBody>
      </p:sp>
      <p:pic>
        <p:nvPicPr>
          <p:cNvPr id="19" name="Picture 18" descr="ONEDRIVE.ti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267" y="5105309"/>
            <a:ext cx="1521528" cy="412293"/>
          </a:xfrm>
          <a:prstGeom prst="rect">
            <a:avLst/>
          </a:prstGeom>
        </p:spPr>
      </p:pic>
      <p:sp>
        <p:nvSpPr>
          <p:cNvPr id="1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012608" y="6491450"/>
            <a:ext cx="2133600" cy="365125"/>
          </a:xfrm>
        </p:spPr>
        <p:txBody>
          <a:bodyPr/>
          <a:lstStyle/>
          <a:p>
            <a:fld id="{87EF2230-5450-D547-A1D3-5726BEA55F5C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6" name="Picture 15" descr="toolkit2melon.t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034" y="274638"/>
            <a:ext cx="1482862" cy="148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565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5000">
        <p:fade/>
      </p:transition>
    </mc:Choice>
    <mc:Fallback>
      <p:transition xmlns:p14="http://schemas.microsoft.com/office/powerpoint/2010/main" spd="med" advClick="0" advTm="15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4733</TotalTime>
  <Words>432</Words>
  <Application>Microsoft Macintosh PowerPoint</Application>
  <PresentationFormat>On-screen Show (4:3)</PresentationFormat>
  <Paragraphs>111</Paragraphs>
  <Slides>20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The virtual, expanding world of data provided by ONEDrive</vt:lpstr>
      <vt:lpstr>DataONE Member Nodes</vt:lpstr>
      <vt:lpstr>Repositories around the world</vt:lpstr>
      <vt:lpstr>Discover</vt:lpstr>
      <vt:lpstr>Investigator Toolkit (ITK)</vt:lpstr>
      <vt:lpstr>Gateway for Researchers</vt:lpstr>
      <vt:lpstr>Tools Across the Data Life Cycle</vt:lpstr>
      <vt:lpstr>Current Workflow: manual downloads</vt:lpstr>
      <vt:lpstr>ONEDrive Workflow</vt:lpstr>
      <vt:lpstr>ONEDrive - root</vt:lpstr>
      <vt:lpstr>Workspace content</vt:lpstr>
      <vt:lpstr>Data and metadata directly browsable</vt:lpstr>
      <vt:lpstr>Author List</vt:lpstr>
      <vt:lpstr>Regional Hierarchy</vt:lpstr>
      <vt:lpstr>Temporal Coverage</vt:lpstr>
      <vt:lpstr>Temporal Coverage</vt:lpstr>
      <vt:lpstr>Temporal Coverage</vt:lpstr>
      <vt:lpstr>Taxonomic Hierarchy</vt:lpstr>
      <vt:lpstr>Taxonomic Hierarchy</vt:lpstr>
      <vt:lpstr>ONEDrive: Next Steps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2013 DUG ITK Demo slides</dc:title>
  <dc:subject/>
  <dc:creator>Dave Vieglais</dc:creator>
  <cp:keywords/>
  <dc:description/>
  <cp:lastModifiedBy>Matthew Jones</cp:lastModifiedBy>
  <cp:revision>248</cp:revision>
  <dcterms:created xsi:type="dcterms:W3CDTF">2010-12-07T16:16:33Z</dcterms:created>
  <dcterms:modified xsi:type="dcterms:W3CDTF">2013-08-06T06:54:31Z</dcterms:modified>
  <cp:category/>
</cp:coreProperties>
</file>